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3"/>
    <p:sldId id="257" r:id="rId4"/>
  </p:sldIdLst>
  <p:sldSz cx="20104100" cy="9099550"/>
  <p:notesSz cx="20104100" cy="9099550"/>
  <p:embeddedFontLst>
    <p:embeddedFont>
      <p:font typeface="BLUETTI 1.0"/>
      <p:regular r:id="rId8"/>
      <p:bold r:id="rId9"/>
    </p:embeddedFont>
    <p:embeddedFont>
      <p:font typeface="BLUETTI 1.0 Medium"/>
      <p:regular r:id="rId10"/>
    </p:embeddedFont>
    <p:embeddedFont>
      <p:font typeface="BLUETTI 1.0 Light"/>
      <p:regular r:id="rId11"/>
    </p:embeddedFont>
  </p:embeddedFontLst>
  <p:custDataLst>
    <p:tags r:id="rId12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6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64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font" Target="fonts/font4.fntdata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2820860"/>
            <a:ext cx="17088486" cy="1910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095748"/>
            <a:ext cx="14072870" cy="2274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682" y="3758046"/>
            <a:ext cx="3767986" cy="239817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1310" y="3758046"/>
            <a:ext cx="1915621" cy="239817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8933" y="6217847"/>
            <a:ext cx="3767986" cy="23981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682" y="6217847"/>
            <a:ext cx="1915610" cy="239817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78677" y="3758041"/>
            <a:ext cx="1426845" cy="318135"/>
          </a:xfrm>
          <a:custGeom>
            <a:avLst/>
            <a:gdLst/>
            <a:ahLst/>
            <a:cxnLst/>
            <a:rect l="l" t="t" r="r" b="b"/>
            <a:pathLst>
              <a:path w="1426845" h="318135">
                <a:moveTo>
                  <a:pt x="1426637" y="0"/>
                </a:moveTo>
                <a:lnTo>
                  <a:pt x="0" y="0"/>
                </a:lnTo>
                <a:lnTo>
                  <a:pt x="0" y="317542"/>
                </a:lnTo>
                <a:lnTo>
                  <a:pt x="1298988" y="317542"/>
                </a:lnTo>
                <a:lnTo>
                  <a:pt x="1348673" y="307511"/>
                </a:lnTo>
                <a:lnTo>
                  <a:pt x="1389248" y="280157"/>
                </a:lnTo>
                <a:lnTo>
                  <a:pt x="1416605" y="239582"/>
                </a:lnTo>
                <a:lnTo>
                  <a:pt x="1426637" y="189892"/>
                </a:lnTo>
                <a:lnTo>
                  <a:pt x="1426637" y="0"/>
                </a:lnTo>
                <a:close/>
              </a:path>
            </a:pathLst>
          </a:custGeom>
          <a:solidFill>
            <a:srgbClr val="1798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478677" y="6217851"/>
            <a:ext cx="1426845" cy="318135"/>
          </a:xfrm>
          <a:custGeom>
            <a:avLst/>
            <a:gdLst/>
            <a:ahLst/>
            <a:cxnLst/>
            <a:rect l="l" t="t" r="r" b="b"/>
            <a:pathLst>
              <a:path w="1426845" h="318134">
                <a:moveTo>
                  <a:pt x="1426637" y="0"/>
                </a:moveTo>
                <a:lnTo>
                  <a:pt x="0" y="0"/>
                </a:lnTo>
                <a:lnTo>
                  <a:pt x="0" y="317542"/>
                </a:lnTo>
                <a:lnTo>
                  <a:pt x="1298988" y="317542"/>
                </a:lnTo>
                <a:lnTo>
                  <a:pt x="1348673" y="307511"/>
                </a:lnTo>
                <a:lnTo>
                  <a:pt x="1389248" y="280157"/>
                </a:lnTo>
                <a:lnTo>
                  <a:pt x="1416605" y="239582"/>
                </a:lnTo>
                <a:lnTo>
                  <a:pt x="1426637" y="189892"/>
                </a:lnTo>
                <a:lnTo>
                  <a:pt x="1426637" y="0"/>
                </a:lnTo>
                <a:close/>
              </a:path>
            </a:pathLst>
          </a:custGeom>
          <a:solidFill>
            <a:srgbClr val="1798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4311301" y="3758041"/>
            <a:ext cx="529590" cy="318135"/>
          </a:xfrm>
          <a:custGeom>
            <a:avLst/>
            <a:gdLst/>
            <a:ahLst/>
            <a:cxnLst/>
            <a:rect l="l" t="t" r="r" b="b"/>
            <a:pathLst>
              <a:path w="529589" h="318135">
                <a:moveTo>
                  <a:pt x="529544" y="0"/>
                </a:moveTo>
                <a:lnTo>
                  <a:pt x="0" y="0"/>
                </a:lnTo>
                <a:lnTo>
                  <a:pt x="0" y="317542"/>
                </a:lnTo>
                <a:lnTo>
                  <a:pt x="401895" y="317542"/>
                </a:lnTo>
                <a:lnTo>
                  <a:pt x="451580" y="307511"/>
                </a:lnTo>
                <a:lnTo>
                  <a:pt x="492155" y="280157"/>
                </a:lnTo>
                <a:lnTo>
                  <a:pt x="519512" y="239582"/>
                </a:lnTo>
                <a:lnTo>
                  <a:pt x="529544" y="189892"/>
                </a:lnTo>
                <a:lnTo>
                  <a:pt x="529544" y="0"/>
                </a:lnTo>
                <a:close/>
              </a:path>
            </a:pathLst>
          </a:custGeom>
          <a:solidFill>
            <a:srgbClr val="1798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2458931" y="6217851"/>
            <a:ext cx="529590" cy="318135"/>
          </a:xfrm>
          <a:custGeom>
            <a:avLst/>
            <a:gdLst/>
            <a:ahLst/>
            <a:cxnLst/>
            <a:rect l="l" t="t" r="r" b="b"/>
            <a:pathLst>
              <a:path w="529589" h="318134">
                <a:moveTo>
                  <a:pt x="529544" y="0"/>
                </a:moveTo>
                <a:lnTo>
                  <a:pt x="0" y="0"/>
                </a:lnTo>
                <a:lnTo>
                  <a:pt x="0" y="317542"/>
                </a:lnTo>
                <a:lnTo>
                  <a:pt x="401895" y="317542"/>
                </a:lnTo>
                <a:lnTo>
                  <a:pt x="451580" y="307511"/>
                </a:lnTo>
                <a:lnTo>
                  <a:pt x="492155" y="280157"/>
                </a:lnTo>
                <a:lnTo>
                  <a:pt x="519512" y="239582"/>
                </a:lnTo>
                <a:lnTo>
                  <a:pt x="529544" y="189892"/>
                </a:lnTo>
                <a:lnTo>
                  <a:pt x="529544" y="0"/>
                </a:lnTo>
                <a:close/>
              </a:path>
            </a:pathLst>
          </a:custGeom>
          <a:solidFill>
            <a:srgbClr val="1798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218EC5"/>
                </a:solidFill>
                <a:latin typeface="BLUETTI 1.0"/>
                <a:cs typeface="BLUETTI 1.0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218EC5"/>
                </a:solidFill>
                <a:latin typeface="BLUETTI 1.0"/>
                <a:cs typeface="BLUETTI 1.0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092896"/>
            <a:ext cx="8745284" cy="600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092896"/>
            <a:ext cx="8745284" cy="600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218EC5"/>
                </a:solidFill>
                <a:latin typeface="BLUETTI 1.0"/>
                <a:cs typeface="BLUETTI 1.0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025" y="269450"/>
            <a:ext cx="6158868" cy="569719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4876" y="514344"/>
            <a:ext cx="1237043" cy="4120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40632" y="863161"/>
            <a:ext cx="590550" cy="64769"/>
          </a:xfrm>
          <a:custGeom>
            <a:avLst/>
            <a:gdLst/>
            <a:ahLst/>
            <a:cxnLst/>
            <a:rect l="l" t="t" r="r" b="b"/>
            <a:pathLst>
              <a:path w="590550" h="64769">
                <a:moveTo>
                  <a:pt x="177059" y="0"/>
                </a:moveTo>
                <a:lnTo>
                  <a:pt x="177059" y="48756"/>
                </a:lnTo>
                <a:lnTo>
                  <a:pt x="182419" y="54203"/>
                </a:lnTo>
                <a:lnTo>
                  <a:pt x="188329" y="58637"/>
                </a:lnTo>
                <a:lnTo>
                  <a:pt x="194889" y="62026"/>
                </a:lnTo>
                <a:lnTo>
                  <a:pt x="202174" y="64314"/>
                </a:lnTo>
                <a:lnTo>
                  <a:pt x="237241" y="64314"/>
                </a:lnTo>
                <a:lnTo>
                  <a:pt x="244540" y="62014"/>
                </a:lnTo>
                <a:lnTo>
                  <a:pt x="251097" y="58633"/>
                </a:lnTo>
                <a:lnTo>
                  <a:pt x="257013" y="54198"/>
                </a:lnTo>
                <a:lnTo>
                  <a:pt x="258557" y="52629"/>
                </a:lnTo>
                <a:lnTo>
                  <a:pt x="204955" y="52629"/>
                </a:lnTo>
                <a:lnTo>
                  <a:pt x="200238" y="51480"/>
                </a:lnTo>
                <a:lnTo>
                  <a:pt x="195307" y="49173"/>
                </a:lnTo>
                <a:lnTo>
                  <a:pt x="192279" y="45244"/>
                </a:lnTo>
                <a:lnTo>
                  <a:pt x="192279" y="4885"/>
                </a:lnTo>
                <a:lnTo>
                  <a:pt x="177059" y="0"/>
                </a:lnTo>
                <a:close/>
              </a:path>
              <a:path w="590550" h="64769">
                <a:moveTo>
                  <a:pt x="262368" y="0"/>
                </a:moveTo>
                <a:lnTo>
                  <a:pt x="247148" y="4885"/>
                </a:lnTo>
                <a:lnTo>
                  <a:pt x="247148" y="45244"/>
                </a:lnTo>
                <a:lnTo>
                  <a:pt x="244120" y="49173"/>
                </a:lnTo>
                <a:lnTo>
                  <a:pt x="239189" y="51480"/>
                </a:lnTo>
                <a:lnTo>
                  <a:pt x="234461" y="52629"/>
                </a:lnTo>
                <a:lnTo>
                  <a:pt x="258557" y="52629"/>
                </a:lnTo>
                <a:lnTo>
                  <a:pt x="262368" y="48756"/>
                </a:lnTo>
                <a:lnTo>
                  <a:pt x="262368" y="0"/>
                </a:lnTo>
                <a:close/>
              </a:path>
              <a:path w="590550" h="64769">
                <a:moveTo>
                  <a:pt x="0" y="3005"/>
                </a:moveTo>
                <a:lnTo>
                  <a:pt x="0" y="63278"/>
                </a:lnTo>
                <a:lnTo>
                  <a:pt x="48902" y="63278"/>
                </a:lnTo>
                <a:lnTo>
                  <a:pt x="56865" y="62989"/>
                </a:lnTo>
                <a:lnTo>
                  <a:pt x="63903" y="61978"/>
                </a:lnTo>
                <a:lnTo>
                  <a:pt x="70426" y="60030"/>
                </a:lnTo>
                <a:lnTo>
                  <a:pt x="76844" y="56929"/>
                </a:lnTo>
                <a:lnTo>
                  <a:pt x="76844" y="54126"/>
                </a:lnTo>
                <a:lnTo>
                  <a:pt x="16334" y="54126"/>
                </a:lnTo>
                <a:lnTo>
                  <a:pt x="16225" y="11347"/>
                </a:lnTo>
                <a:lnTo>
                  <a:pt x="0" y="3005"/>
                </a:lnTo>
                <a:close/>
              </a:path>
              <a:path w="590550" h="64769">
                <a:moveTo>
                  <a:pt x="44399" y="360"/>
                </a:moveTo>
                <a:lnTo>
                  <a:pt x="1362" y="360"/>
                </a:lnTo>
                <a:lnTo>
                  <a:pt x="18991" y="9512"/>
                </a:lnTo>
                <a:lnTo>
                  <a:pt x="50017" y="9512"/>
                </a:lnTo>
                <a:lnTo>
                  <a:pt x="55927" y="9625"/>
                </a:lnTo>
                <a:lnTo>
                  <a:pt x="61319" y="11347"/>
                </a:lnTo>
                <a:lnTo>
                  <a:pt x="61319" y="22999"/>
                </a:lnTo>
                <a:lnTo>
                  <a:pt x="55860" y="24631"/>
                </a:lnTo>
                <a:lnTo>
                  <a:pt x="50073" y="24946"/>
                </a:lnTo>
                <a:lnTo>
                  <a:pt x="19408" y="24958"/>
                </a:lnTo>
                <a:lnTo>
                  <a:pt x="19408" y="36046"/>
                </a:lnTo>
                <a:lnTo>
                  <a:pt x="50028" y="36069"/>
                </a:lnTo>
                <a:lnTo>
                  <a:pt x="57773" y="36553"/>
                </a:lnTo>
                <a:lnTo>
                  <a:pt x="63672" y="38726"/>
                </a:lnTo>
                <a:lnTo>
                  <a:pt x="63672" y="51514"/>
                </a:lnTo>
                <a:lnTo>
                  <a:pt x="56906" y="53698"/>
                </a:lnTo>
                <a:lnTo>
                  <a:pt x="51469" y="54126"/>
                </a:lnTo>
                <a:lnTo>
                  <a:pt x="76844" y="54126"/>
                </a:lnTo>
                <a:lnTo>
                  <a:pt x="76844" y="34256"/>
                </a:lnTo>
                <a:lnTo>
                  <a:pt x="74119" y="32230"/>
                </a:lnTo>
                <a:lnTo>
                  <a:pt x="71023" y="30823"/>
                </a:lnTo>
                <a:lnTo>
                  <a:pt x="67646" y="29810"/>
                </a:lnTo>
                <a:lnTo>
                  <a:pt x="70393" y="29010"/>
                </a:lnTo>
                <a:lnTo>
                  <a:pt x="72588" y="27941"/>
                </a:lnTo>
                <a:lnTo>
                  <a:pt x="74896" y="26365"/>
                </a:lnTo>
                <a:lnTo>
                  <a:pt x="74896" y="5921"/>
                </a:lnTo>
                <a:lnTo>
                  <a:pt x="67489" y="3314"/>
                </a:lnTo>
                <a:lnTo>
                  <a:pt x="59939" y="1595"/>
                </a:lnTo>
                <a:lnTo>
                  <a:pt x="52244" y="649"/>
                </a:lnTo>
                <a:lnTo>
                  <a:pt x="44399" y="360"/>
                </a:lnTo>
                <a:close/>
              </a:path>
              <a:path w="590550" h="64769">
                <a:moveTo>
                  <a:pt x="590121" y="360"/>
                </a:moveTo>
                <a:lnTo>
                  <a:pt x="573786" y="360"/>
                </a:lnTo>
                <a:lnTo>
                  <a:pt x="573786" y="63278"/>
                </a:lnTo>
                <a:lnTo>
                  <a:pt x="590121" y="63278"/>
                </a:lnTo>
                <a:lnTo>
                  <a:pt x="590121" y="360"/>
                </a:lnTo>
                <a:close/>
              </a:path>
              <a:path w="590550" h="64769">
                <a:moveTo>
                  <a:pt x="525221" y="9501"/>
                </a:moveTo>
                <a:lnTo>
                  <a:pt x="508887" y="9501"/>
                </a:lnTo>
                <a:lnTo>
                  <a:pt x="508887" y="63278"/>
                </a:lnTo>
                <a:lnTo>
                  <a:pt x="525221" y="63278"/>
                </a:lnTo>
                <a:lnTo>
                  <a:pt x="525221" y="9501"/>
                </a:lnTo>
                <a:close/>
              </a:path>
              <a:path w="590550" h="64769">
                <a:moveTo>
                  <a:pt x="562180" y="360"/>
                </a:moveTo>
                <a:lnTo>
                  <a:pt x="471917" y="360"/>
                </a:lnTo>
                <a:lnTo>
                  <a:pt x="480484" y="9501"/>
                </a:lnTo>
                <a:lnTo>
                  <a:pt x="553613" y="9501"/>
                </a:lnTo>
                <a:lnTo>
                  <a:pt x="562180" y="360"/>
                </a:lnTo>
                <a:close/>
              </a:path>
              <a:path w="590550" h="64769">
                <a:moveTo>
                  <a:pt x="426425" y="9501"/>
                </a:moveTo>
                <a:lnTo>
                  <a:pt x="410090" y="9501"/>
                </a:lnTo>
                <a:lnTo>
                  <a:pt x="410090" y="63278"/>
                </a:lnTo>
                <a:lnTo>
                  <a:pt x="426425" y="63278"/>
                </a:lnTo>
                <a:lnTo>
                  <a:pt x="426425" y="9501"/>
                </a:lnTo>
                <a:close/>
              </a:path>
              <a:path w="590550" h="64769">
                <a:moveTo>
                  <a:pt x="463395" y="360"/>
                </a:moveTo>
                <a:lnTo>
                  <a:pt x="373120" y="360"/>
                </a:lnTo>
                <a:lnTo>
                  <a:pt x="381699" y="9501"/>
                </a:lnTo>
                <a:lnTo>
                  <a:pt x="454816" y="9501"/>
                </a:lnTo>
                <a:lnTo>
                  <a:pt x="463395" y="360"/>
                </a:lnTo>
                <a:close/>
              </a:path>
              <a:path w="590550" h="64769">
                <a:moveTo>
                  <a:pt x="363405" y="360"/>
                </a:moveTo>
                <a:lnTo>
                  <a:pt x="281641" y="360"/>
                </a:lnTo>
                <a:lnTo>
                  <a:pt x="281641" y="63278"/>
                </a:lnTo>
                <a:lnTo>
                  <a:pt x="366062" y="63278"/>
                </a:lnTo>
                <a:lnTo>
                  <a:pt x="355840" y="54126"/>
                </a:lnTo>
                <a:lnTo>
                  <a:pt x="297976" y="54126"/>
                </a:lnTo>
                <a:lnTo>
                  <a:pt x="297976" y="35348"/>
                </a:lnTo>
                <a:lnTo>
                  <a:pt x="354365" y="35348"/>
                </a:lnTo>
                <a:lnTo>
                  <a:pt x="354365" y="26196"/>
                </a:lnTo>
                <a:lnTo>
                  <a:pt x="297976" y="26196"/>
                </a:lnTo>
                <a:lnTo>
                  <a:pt x="297976" y="9512"/>
                </a:lnTo>
                <a:lnTo>
                  <a:pt x="353769" y="9512"/>
                </a:lnTo>
                <a:lnTo>
                  <a:pt x="363405" y="360"/>
                </a:lnTo>
                <a:close/>
              </a:path>
              <a:path w="590550" h="64769">
                <a:moveTo>
                  <a:pt x="111618" y="360"/>
                </a:moveTo>
                <a:lnTo>
                  <a:pt x="95284" y="360"/>
                </a:lnTo>
                <a:lnTo>
                  <a:pt x="95284" y="63278"/>
                </a:lnTo>
                <a:lnTo>
                  <a:pt x="156592" y="63278"/>
                </a:lnTo>
                <a:lnTo>
                  <a:pt x="166420" y="54126"/>
                </a:lnTo>
                <a:lnTo>
                  <a:pt x="111618" y="54126"/>
                </a:lnTo>
                <a:lnTo>
                  <a:pt x="111618" y="360"/>
                </a:lnTo>
                <a:close/>
              </a:path>
            </a:pathLst>
          </a:custGeom>
          <a:solidFill>
            <a:srgbClr val="04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659053" y="512644"/>
            <a:ext cx="348615" cy="306705"/>
          </a:xfrm>
          <a:custGeom>
            <a:avLst/>
            <a:gdLst/>
            <a:ahLst/>
            <a:cxnLst/>
            <a:rect l="l" t="t" r="r" b="b"/>
            <a:pathLst>
              <a:path w="348615" h="306705">
                <a:moveTo>
                  <a:pt x="184150" y="116547"/>
                </a:moveTo>
                <a:lnTo>
                  <a:pt x="184086" y="115379"/>
                </a:lnTo>
                <a:lnTo>
                  <a:pt x="179539" y="112750"/>
                </a:lnTo>
                <a:lnTo>
                  <a:pt x="163957" y="103733"/>
                </a:lnTo>
                <a:lnTo>
                  <a:pt x="163957" y="112699"/>
                </a:lnTo>
                <a:lnTo>
                  <a:pt x="163957" y="103733"/>
                </a:lnTo>
                <a:lnTo>
                  <a:pt x="158191" y="100393"/>
                </a:lnTo>
                <a:lnTo>
                  <a:pt x="155867" y="100291"/>
                </a:lnTo>
                <a:lnTo>
                  <a:pt x="117830" y="118148"/>
                </a:lnTo>
                <a:lnTo>
                  <a:pt x="50368" y="38912"/>
                </a:lnTo>
                <a:lnTo>
                  <a:pt x="47485" y="36512"/>
                </a:lnTo>
                <a:lnTo>
                  <a:pt x="342" y="9283"/>
                </a:lnTo>
                <a:lnTo>
                  <a:pt x="0" y="9639"/>
                </a:lnTo>
                <a:lnTo>
                  <a:pt x="171259" y="306336"/>
                </a:lnTo>
                <a:lnTo>
                  <a:pt x="171729" y="306209"/>
                </a:lnTo>
                <a:lnTo>
                  <a:pt x="171729" y="251675"/>
                </a:lnTo>
                <a:lnTo>
                  <a:pt x="171081" y="247967"/>
                </a:lnTo>
                <a:lnTo>
                  <a:pt x="136182" y="149923"/>
                </a:lnTo>
                <a:lnTo>
                  <a:pt x="181851" y="118148"/>
                </a:lnTo>
                <a:lnTo>
                  <a:pt x="184150" y="116547"/>
                </a:lnTo>
                <a:close/>
              </a:path>
              <a:path w="348615" h="306705">
                <a:moveTo>
                  <a:pt x="348259" y="469"/>
                </a:moveTo>
                <a:lnTo>
                  <a:pt x="348132" y="0"/>
                </a:lnTo>
                <a:lnTo>
                  <a:pt x="5359" y="0"/>
                </a:lnTo>
                <a:lnTo>
                  <a:pt x="5232" y="469"/>
                </a:lnTo>
                <a:lnTo>
                  <a:pt x="52476" y="27736"/>
                </a:lnTo>
                <a:lnTo>
                  <a:pt x="56019" y="29032"/>
                </a:lnTo>
                <a:lnTo>
                  <a:pt x="158470" y="47802"/>
                </a:lnTo>
                <a:lnTo>
                  <a:pt x="161988" y="89750"/>
                </a:lnTo>
                <a:lnTo>
                  <a:pt x="163258" y="91732"/>
                </a:lnTo>
                <a:lnTo>
                  <a:pt x="189141" y="106603"/>
                </a:lnTo>
                <a:lnTo>
                  <a:pt x="190182" y="106057"/>
                </a:lnTo>
                <a:lnTo>
                  <a:pt x="195084" y="47802"/>
                </a:lnTo>
                <a:lnTo>
                  <a:pt x="297535" y="29032"/>
                </a:lnTo>
                <a:lnTo>
                  <a:pt x="301066" y="27736"/>
                </a:lnTo>
                <a:lnTo>
                  <a:pt x="347954" y="647"/>
                </a:lnTo>
                <a:lnTo>
                  <a:pt x="348259" y="469"/>
                </a:lnTo>
                <a:close/>
              </a:path>
            </a:pathLst>
          </a:custGeom>
          <a:solidFill>
            <a:srgbClr val="1B98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40867" y="512644"/>
            <a:ext cx="469900" cy="415290"/>
          </a:xfrm>
          <a:custGeom>
            <a:avLst/>
            <a:gdLst/>
            <a:ahLst/>
            <a:cxnLst/>
            <a:rect l="l" t="t" r="r" b="b"/>
            <a:pathLst>
              <a:path w="469900" h="415290">
                <a:moveTo>
                  <a:pt x="171792" y="9588"/>
                </a:moveTo>
                <a:lnTo>
                  <a:pt x="124307" y="36423"/>
                </a:lnTo>
                <a:lnTo>
                  <a:pt x="89928" y="78968"/>
                </a:lnTo>
                <a:lnTo>
                  <a:pt x="63715" y="117894"/>
                </a:lnTo>
                <a:lnTo>
                  <a:pt x="40259" y="158508"/>
                </a:lnTo>
                <a:lnTo>
                  <a:pt x="19659" y="200685"/>
                </a:lnTo>
                <a:lnTo>
                  <a:pt x="1981" y="244259"/>
                </a:lnTo>
                <a:lnTo>
                  <a:pt x="0" y="306209"/>
                </a:lnTo>
                <a:lnTo>
                  <a:pt x="482" y="306336"/>
                </a:lnTo>
                <a:lnTo>
                  <a:pt x="171615" y="9893"/>
                </a:lnTo>
                <a:lnTo>
                  <a:pt x="171792" y="9588"/>
                </a:lnTo>
                <a:close/>
              </a:path>
              <a:path w="469900" h="415290">
                <a:moveTo>
                  <a:pt x="469823" y="0"/>
                </a:moveTo>
                <a:lnTo>
                  <a:pt x="464223" y="0"/>
                </a:lnTo>
                <a:lnTo>
                  <a:pt x="464223" y="414832"/>
                </a:lnTo>
                <a:lnTo>
                  <a:pt x="469823" y="414832"/>
                </a:lnTo>
                <a:lnTo>
                  <a:pt x="469823" y="0"/>
                </a:lnTo>
                <a:close/>
              </a:path>
            </a:pathLst>
          </a:custGeom>
          <a:solidFill>
            <a:srgbClr val="04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753" y="436283"/>
            <a:ext cx="19180592" cy="323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218EC5"/>
                </a:solidFill>
                <a:latin typeface="BLUETTI 1.0"/>
                <a:cs typeface="BLUETTI 1.0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092896"/>
            <a:ext cx="18093690" cy="6005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8462582"/>
            <a:ext cx="6433312" cy="4549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8462582"/>
            <a:ext cx="4623943" cy="4549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8462582"/>
            <a:ext cx="4623943" cy="4549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5" Type="http://schemas.openxmlformats.org/officeDocument/2006/relationships/slideLayout" Target="../slideLayouts/slideLayout5.xml"/><Relationship Id="rId24" Type="http://schemas.openxmlformats.org/officeDocument/2006/relationships/image" Target="../media/image30.png"/><Relationship Id="rId23" Type="http://schemas.openxmlformats.org/officeDocument/2006/relationships/image" Target="../media/image29.png"/><Relationship Id="rId22" Type="http://schemas.openxmlformats.org/officeDocument/2006/relationships/image" Target="../media/image28.png"/><Relationship Id="rId21" Type="http://schemas.openxmlformats.org/officeDocument/2006/relationships/image" Target="../media/image27.png"/><Relationship Id="rId20" Type="http://schemas.openxmlformats.org/officeDocument/2006/relationships/image" Target="../media/image26.jpeg"/><Relationship Id="rId2" Type="http://schemas.openxmlformats.org/officeDocument/2006/relationships/image" Target="../media/image8.png"/><Relationship Id="rId19" Type="http://schemas.openxmlformats.org/officeDocument/2006/relationships/image" Target="../media/image25.png"/><Relationship Id="rId18" Type="http://schemas.openxmlformats.org/officeDocument/2006/relationships/image" Target="../media/image24.png"/><Relationship Id="rId17" Type="http://schemas.openxmlformats.org/officeDocument/2006/relationships/image" Target="../media/image23.png"/><Relationship Id="rId16" Type="http://schemas.openxmlformats.org/officeDocument/2006/relationships/image" Target="../media/image22.png"/><Relationship Id="rId15" Type="http://schemas.openxmlformats.org/officeDocument/2006/relationships/image" Target="../media/image21.png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3" Type="http://schemas.openxmlformats.org/officeDocument/2006/relationships/slideLayout" Target="../slideLayouts/slideLayout2.xml"/><Relationship Id="rId42" Type="http://schemas.openxmlformats.org/officeDocument/2006/relationships/image" Target="../media/image72.png"/><Relationship Id="rId41" Type="http://schemas.openxmlformats.org/officeDocument/2006/relationships/image" Target="../media/image71.png"/><Relationship Id="rId40" Type="http://schemas.openxmlformats.org/officeDocument/2006/relationships/image" Target="../media/image70.png"/><Relationship Id="rId4" Type="http://schemas.openxmlformats.org/officeDocument/2006/relationships/image" Target="../media/image34.png"/><Relationship Id="rId39" Type="http://schemas.openxmlformats.org/officeDocument/2006/relationships/image" Target="../media/image69.png"/><Relationship Id="rId38" Type="http://schemas.openxmlformats.org/officeDocument/2006/relationships/image" Target="../media/image68.png"/><Relationship Id="rId37" Type="http://schemas.openxmlformats.org/officeDocument/2006/relationships/image" Target="../media/image67.png"/><Relationship Id="rId36" Type="http://schemas.openxmlformats.org/officeDocument/2006/relationships/image" Target="../media/image66.png"/><Relationship Id="rId35" Type="http://schemas.openxmlformats.org/officeDocument/2006/relationships/image" Target="../media/image65.png"/><Relationship Id="rId34" Type="http://schemas.openxmlformats.org/officeDocument/2006/relationships/image" Target="../media/image64.png"/><Relationship Id="rId33" Type="http://schemas.openxmlformats.org/officeDocument/2006/relationships/image" Target="../media/image63.png"/><Relationship Id="rId32" Type="http://schemas.openxmlformats.org/officeDocument/2006/relationships/image" Target="../media/image62.png"/><Relationship Id="rId31" Type="http://schemas.openxmlformats.org/officeDocument/2006/relationships/image" Target="../media/image61.png"/><Relationship Id="rId30" Type="http://schemas.openxmlformats.org/officeDocument/2006/relationships/image" Target="../media/image60.png"/><Relationship Id="rId3" Type="http://schemas.openxmlformats.org/officeDocument/2006/relationships/image" Target="../media/image33.png"/><Relationship Id="rId29" Type="http://schemas.openxmlformats.org/officeDocument/2006/relationships/image" Target="../media/image59.png"/><Relationship Id="rId28" Type="http://schemas.openxmlformats.org/officeDocument/2006/relationships/image" Target="../media/image58.png"/><Relationship Id="rId27" Type="http://schemas.openxmlformats.org/officeDocument/2006/relationships/image" Target="../media/image57.png"/><Relationship Id="rId26" Type="http://schemas.openxmlformats.org/officeDocument/2006/relationships/image" Target="../media/image56.png"/><Relationship Id="rId25" Type="http://schemas.openxmlformats.org/officeDocument/2006/relationships/image" Target="../media/image55.png"/><Relationship Id="rId24" Type="http://schemas.openxmlformats.org/officeDocument/2006/relationships/image" Target="../media/image54.png"/><Relationship Id="rId23" Type="http://schemas.openxmlformats.org/officeDocument/2006/relationships/image" Target="../media/image53.png"/><Relationship Id="rId22" Type="http://schemas.openxmlformats.org/officeDocument/2006/relationships/image" Target="../media/image52.png"/><Relationship Id="rId21" Type="http://schemas.openxmlformats.org/officeDocument/2006/relationships/image" Target="../media/image51.png"/><Relationship Id="rId20" Type="http://schemas.openxmlformats.org/officeDocument/2006/relationships/image" Target="../media/image50.png"/><Relationship Id="rId2" Type="http://schemas.openxmlformats.org/officeDocument/2006/relationships/image" Target="../media/image32.png"/><Relationship Id="rId19" Type="http://schemas.openxmlformats.org/officeDocument/2006/relationships/image" Target="../media/image49.png"/><Relationship Id="rId18" Type="http://schemas.openxmlformats.org/officeDocument/2006/relationships/image" Target="../media/image48.png"/><Relationship Id="rId17" Type="http://schemas.openxmlformats.org/officeDocument/2006/relationships/image" Target="../media/image47.png"/><Relationship Id="rId16" Type="http://schemas.openxmlformats.org/officeDocument/2006/relationships/image" Target="../media/image46.png"/><Relationship Id="rId15" Type="http://schemas.openxmlformats.org/officeDocument/2006/relationships/image" Target="../media/image45.png"/><Relationship Id="rId14" Type="http://schemas.openxmlformats.org/officeDocument/2006/relationships/image" Target="../media/image44.png"/><Relationship Id="rId13" Type="http://schemas.openxmlformats.org/officeDocument/2006/relationships/image" Target="../media/image43.png"/><Relationship Id="rId12" Type="http://schemas.openxmlformats.org/officeDocument/2006/relationships/image" Target="../media/image42.png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701155" y="3446780"/>
            <a:ext cx="6701155" cy="5648325"/>
          </a:xfrm>
          <a:prstGeom prst="rect">
            <a:avLst/>
          </a:prstGeom>
        </p:spPr>
      </p:pic>
      <p:sp>
        <p:nvSpPr>
          <p:cNvPr id="246" name="矩形 245"/>
          <p:cNvSpPr/>
          <p:nvPr/>
        </p:nvSpPr>
        <p:spPr>
          <a:xfrm>
            <a:off x="6701155" y="-22225"/>
            <a:ext cx="6703695" cy="9121775"/>
          </a:xfrm>
          <a:prstGeom prst="rect">
            <a:avLst/>
          </a:prstGeom>
          <a:gradFill>
            <a:gsLst>
              <a:gs pos="39000">
                <a:schemeClr val="bg1"/>
              </a:gs>
              <a:gs pos="71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object 2"/>
          <p:cNvSpPr txBox="1"/>
          <p:nvPr/>
        </p:nvSpPr>
        <p:spPr>
          <a:xfrm>
            <a:off x="1462929" y="6321842"/>
            <a:ext cx="3775710" cy="147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4840"/>
              </a:lnSpc>
              <a:spcBef>
                <a:spcPts val="90"/>
              </a:spcBef>
            </a:pPr>
            <a:r>
              <a:rPr sz="4050" b="1" dirty="0">
                <a:solidFill>
                  <a:srgbClr val="221815"/>
                </a:solidFill>
                <a:latin typeface="BLUETTI 1.0"/>
                <a:cs typeface="BLUETTI 1.0"/>
              </a:rPr>
              <a:t>EP2000</a:t>
            </a:r>
            <a:r>
              <a:rPr sz="4050" b="1" spc="-95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4050" b="1" dirty="0">
                <a:solidFill>
                  <a:srgbClr val="221815"/>
                </a:solidFill>
                <a:latin typeface="BLUETTI 1.0"/>
                <a:cs typeface="BLUETTI 1.0"/>
              </a:rPr>
              <a:t>&amp;</a:t>
            </a:r>
            <a:r>
              <a:rPr sz="4050" b="1" spc="-95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4050" b="1" spc="-20" dirty="0">
                <a:solidFill>
                  <a:srgbClr val="221815"/>
                </a:solidFill>
                <a:latin typeface="BLUETTI 1.0"/>
                <a:cs typeface="BLUETTI 1.0"/>
              </a:rPr>
              <a:t>B700</a:t>
            </a:r>
            <a:endParaRPr sz="4050">
              <a:latin typeface="BLUETTI 1.0"/>
              <a:cs typeface="BLUETTI 1.0"/>
            </a:endParaRPr>
          </a:p>
          <a:p>
            <a:pPr algn="ctr">
              <a:lnSpc>
                <a:spcPts val="2980"/>
              </a:lnSpc>
            </a:pPr>
            <a:r>
              <a:rPr sz="2500" b="1" dirty="0">
                <a:solidFill>
                  <a:srgbClr val="221815"/>
                </a:solidFill>
                <a:latin typeface="BLUETTI 1.0"/>
                <a:cs typeface="BLUETTI 1.0"/>
              </a:rPr>
              <a:t>Whole-House</a:t>
            </a:r>
            <a:r>
              <a:rPr sz="2500" b="1" spc="160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2500" b="1" spc="-25" dirty="0">
                <a:solidFill>
                  <a:srgbClr val="221815"/>
                </a:solidFill>
                <a:latin typeface="BLUETTI 1.0"/>
                <a:cs typeface="BLUETTI 1.0"/>
              </a:rPr>
              <a:t>ESS</a:t>
            </a:r>
            <a:endParaRPr sz="2500">
              <a:latin typeface="BLUETTI 1.0"/>
              <a:cs typeface="BLUETTI 1.0"/>
            </a:endParaRPr>
          </a:p>
          <a:p>
            <a:pPr algn="ctr">
              <a:lnSpc>
                <a:spcPct val="100000"/>
              </a:lnSpc>
              <a:spcBef>
                <a:spcPts val="1700"/>
              </a:spcBef>
            </a:pPr>
            <a:r>
              <a:rPr sz="1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Secure</a:t>
            </a:r>
            <a:r>
              <a:rPr sz="1600" b="0" spc="-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Home</a:t>
            </a:r>
            <a:r>
              <a:rPr sz="1600" b="0" spc="-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Power,</a:t>
            </a:r>
            <a:r>
              <a:rPr sz="1600" b="0" spc="-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Save</a:t>
            </a:r>
            <a:r>
              <a:rPr sz="1600" b="0" spc="-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on</a:t>
            </a:r>
            <a:r>
              <a:rPr sz="1600" b="0" spc="-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Bills</a:t>
            </a:r>
            <a:endParaRPr sz="1600">
              <a:latin typeface="BLUETTI 1.0 Medium"/>
              <a:cs typeface="BLUETTI 1.0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910" y="8229520"/>
            <a:ext cx="4403725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0" dirty="0">
                <a:solidFill>
                  <a:srgbClr val="221815"/>
                </a:solidFill>
                <a:latin typeface="BLUETTI 1.0 Medium"/>
                <a:cs typeface="BLUETTI 1.0 Medium"/>
              </a:rPr>
              <a:t>10.5</a:t>
            </a:r>
            <a:r>
              <a:rPr sz="1050" b="0" spc="2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050" b="0" dirty="0">
                <a:solidFill>
                  <a:srgbClr val="221815"/>
                </a:solidFill>
                <a:latin typeface="BLUETTI 1.0 Medium"/>
                <a:cs typeface="BLUETTI 1.0 Medium"/>
              </a:rPr>
              <a:t>kW-20</a:t>
            </a:r>
            <a:r>
              <a:rPr sz="1050" b="0" spc="2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050" b="0" dirty="0">
                <a:solidFill>
                  <a:srgbClr val="221815"/>
                </a:solidFill>
                <a:latin typeface="BLUETTI 1.0 Medium"/>
                <a:cs typeface="BLUETTI 1.0 Medium"/>
              </a:rPr>
              <a:t>kW</a:t>
            </a:r>
            <a:r>
              <a:rPr sz="1050" b="0" spc="2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050" b="0" dirty="0">
                <a:solidFill>
                  <a:srgbClr val="221815"/>
                </a:solidFill>
                <a:latin typeface="BLUETTI 1.0 Medium"/>
                <a:cs typeface="BLUETTI 1.0 Medium"/>
              </a:rPr>
              <a:t>|</a:t>
            </a:r>
            <a:r>
              <a:rPr sz="1050" b="0" spc="2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050" b="0" dirty="0">
                <a:solidFill>
                  <a:srgbClr val="221815"/>
                </a:solidFill>
                <a:latin typeface="BLUETTI 1.0 Medium"/>
                <a:cs typeface="BLUETTI 1.0 Medium"/>
              </a:rPr>
              <a:t>14.7</a:t>
            </a:r>
            <a:r>
              <a:rPr sz="1050" b="0" spc="2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050" b="0" dirty="0">
                <a:solidFill>
                  <a:srgbClr val="221815"/>
                </a:solidFill>
                <a:latin typeface="BLUETTI 1.0 Medium"/>
                <a:cs typeface="BLUETTI 1.0 Medium"/>
              </a:rPr>
              <a:t>kWh-51.6</a:t>
            </a:r>
            <a:r>
              <a:rPr sz="1050" b="0" spc="2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050" b="0" dirty="0">
                <a:solidFill>
                  <a:srgbClr val="221815"/>
                </a:solidFill>
                <a:latin typeface="BLUETTI 1.0 Medium"/>
                <a:cs typeface="BLUETTI 1.0 Medium"/>
              </a:rPr>
              <a:t>kWh</a:t>
            </a:r>
            <a:r>
              <a:rPr sz="1050" b="0" spc="2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050" b="0" dirty="0">
                <a:solidFill>
                  <a:srgbClr val="221815"/>
                </a:solidFill>
                <a:latin typeface="BLUETTI 1.0 Medium"/>
                <a:cs typeface="BLUETTI 1.0 Medium"/>
              </a:rPr>
              <a:t>|</a:t>
            </a:r>
            <a:r>
              <a:rPr sz="1050" b="0" spc="2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050" b="0" dirty="0">
                <a:solidFill>
                  <a:srgbClr val="221815"/>
                </a:solidFill>
                <a:latin typeface="BLUETTI 1.0 Medium"/>
                <a:cs typeface="BLUETTI 1.0 Medium"/>
              </a:rPr>
              <a:t>Three-Phase</a:t>
            </a:r>
            <a:r>
              <a:rPr sz="1050" b="0" spc="2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050" b="0" dirty="0">
                <a:solidFill>
                  <a:srgbClr val="221815"/>
                </a:solidFill>
                <a:latin typeface="BLUETTI 1.0 Medium"/>
                <a:cs typeface="BLUETTI 1.0 Medium"/>
              </a:rPr>
              <a:t>|</a:t>
            </a:r>
            <a:r>
              <a:rPr sz="1050" b="0" spc="2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050" b="0" dirty="0">
                <a:solidFill>
                  <a:srgbClr val="221815"/>
                </a:solidFill>
                <a:latin typeface="BLUETTI 1.0 Medium"/>
                <a:cs typeface="BLUETTI 1.0 Medium"/>
              </a:rPr>
              <a:t>On-Grid</a:t>
            </a:r>
            <a:r>
              <a:rPr sz="1050" b="0" spc="2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050" b="0" dirty="0">
                <a:solidFill>
                  <a:srgbClr val="221815"/>
                </a:solidFill>
                <a:latin typeface="BLUETTI 1.0 Medium"/>
                <a:cs typeface="BLUETTI 1.0 Medium"/>
              </a:rPr>
              <a:t>/</a:t>
            </a:r>
            <a:r>
              <a:rPr sz="1050" b="0" spc="2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050" b="0" dirty="0">
                <a:solidFill>
                  <a:srgbClr val="221815"/>
                </a:solidFill>
                <a:latin typeface="BLUETTI 1.0 Medium"/>
                <a:cs typeface="BLUETTI 1.0 Medium"/>
              </a:rPr>
              <a:t>Off-</a:t>
            </a:r>
            <a:r>
              <a:rPr sz="1050" b="0" spc="-20" dirty="0">
                <a:solidFill>
                  <a:srgbClr val="221815"/>
                </a:solidFill>
                <a:latin typeface="BLUETTI 1.0 Medium"/>
                <a:cs typeface="BLUETTI 1.0 Medium"/>
              </a:rPr>
              <a:t>Grid</a:t>
            </a:r>
            <a:endParaRPr sz="1050">
              <a:latin typeface="BLUETTI 1.0 Medium"/>
              <a:cs typeface="BLUETTI 1.0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4152" y="6608484"/>
            <a:ext cx="895730" cy="99991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45122" y="7292047"/>
            <a:ext cx="4965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Warranty</a:t>
            </a:r>
            <a:endParaRPr sz="900">
              <a:latin typeface="BLUETTI 1.0 Medium"/>
              <a:cs typeface="BLUETTI 1.0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7841" y="6695802"/>
            <a:ext cx="799465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250" b="1" spc="5" dirty="0">
                <a:solidFill>
                  <a:srgbClr val="221815"/>
                </a:solidFill>
                <a:latin typeface="BLUETTI 1.0"/>
                <a:cs typeface="BLUETTI 1.0"/>
              </a:rPr>
              <a:t>1</a:t>
            </a:r>
            <a:r>
              <a:rPr sz="4250" b="1" spc="-120" dirty="0">
                <a:solidFill>
                  <a:srgbClr val="221815"/>
                </a:solidFill>
                <a:latin typeface="BLUETTI 1.0"/>
                <a:cs typeface="BLUETTI 1.0"/>
              </a:rPr>
              <a:t>0</a:t>
            </a:r>
            <a:r>
              <a:rPr sz="750" b="0" spc="-75" dirty="0">
                <a:solidFill>
                  <a:srgbClr val="221815"/>
                </a:solidFill>
                <a:latin typeface="BLUETTI 1.0 Medium"/>
                <a:cs typeface="BLUETTI 1.0 Medium"/>
              </a:rPr>
              <a:t>Y</a:t>
            </a:r>
            <a:r>
              <a:rPr sz="75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e</a:t>
            </a:r>
            <a:r>
              <a:rPr sz="750" b="0" spc="5" dirty="0">
                <a:solidFill>
                  <a:srgbClr val="221815"/>
                </a:solidFill>
                <a:latin typeface="BLUETTI 1.0 Medium"/>
                <a:cs typeface="BLUETTI 1.0 Medium"/>
              </a:rPr>
              <a:t>ars</a:t>
            </a:r>
            <a:endParaRPr sz="750">
              <a:latin typeface="BLUETTI 1.0 Medium"/>
              <a:cs typeface="BLUETTI 1.0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5"/>
            <a:ext cx="1905" cy="9095105"/>
          </a:xfrm>
          <a:custGeom>
            <a:avLst/>
            <a:gdLst/>
            <a:ahLst/>
            <a:cxnLst/>
            <a:rect l="l" t="t" r="r" b="b"/>
            <a:pathLst>
              <a:path w="1905" h="9095105">
                <a:moveTo>
                  <a:pt x="0" y="0"/>
                </a:moveTo>
                <a:lnTo>
                  <a:pt x="0" y="9094649"/>
                </a:lnTo>
                <a:lnTo>
                  <a:pt x="1700" y="9094649"/>
                </a:lnTo>
                <a:lnTo>
                  <a:pt x="1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9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154529" y="3078238"/>
            <a:ext cx="5700395" cy="582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2225">
              <a:lnSpc>
                <a:spcPct val="135000"/>
              </a:lnSpc>
              <a:spcBef>
                <a:spcPts val="90"/>
              </a:spcBef>
            </a:pP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EP2000</a:t>
            </a:r>
            <a:r>
              <a:rPr sz="900" spc="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and</a:t>
            </a:r>
            <a:r>
              <a:rPr sz="900" spc="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B700</a:t>
            </a:r>
            <a:r>
              <a:rPr sz="900" spc="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energy</a:t>
            </a:r>
            <a:r>
              <a:rPr sz="900" spc="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storage</a:t>
            </a:r>
            <a:r>
              <a:rPr sz="900" spc="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system</a:t>
            </a:r>
            <a:r>
              <a:rPr sz="900" spc="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is</a:t>
            </a:r>
            <a:r>
              <a:rPr sz="900" spc="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BLUETTI's</a:t>
            </a:r>
            <a:r>
              <a:rPr sz="900" spc="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latest</a:t>
            </a:r>
            <a:r>
              <a:rPr sz="900" b="0" spc="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powerhouse</a:t>
            </a:r>
            <a:r>
              <a:rPr sz="900" b="0" spc="1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integrating</a:t>
            </a:r>
            <a:r>
              <a:rPr sz="900" spc="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a</a:t>
            </a:r>
            <a:r>
              <a:rPr sz="900" spc="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hybrid</a:t>
            </a:r>
            <a:r>
              <a:rPr sz="900" b="0" spc="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solar</a:t>
            </a:r>
            <a:r>
              <a:rPr sz="900" b="0" spc="1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inverter</a:t>
            </a:r>
            <a:r>
              <a:rPr sz="900" b="0" spc="50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with</a:t>
            </a:r>
            <a:r>
              <a:rPr sz="900" spc="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a</a:t>
            </a:r>
            <a:r>
              <a:rPr sz="900" spc="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high-capacity</a:t>
            </a:r>
            <a:r>
              <a:rPr sz="900" spc="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energy</a:t>
            </a:r>
            <a:r>
              <a:rPr sz="900" b="0" spc="1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storage</a:t>
            </a:r>
            <a:r>
              <a:rPr sz="900" b="0" spc="1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battery.</a:t>
            </a:r>
            <a:r>
              <a:rPr sz="900" b="0" spc="1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This</a:t>
            </a:r>
            <a:r>
              <a:rPr sz="900" spc="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spc="-10" dirty="0">
                <a:solidFill>
                  <a:srgbClr val="595757"/>
                </a:solidFill>
                <a:latin typeface="BLUETTI 1.0"/>
                <a:cs typeface="BLUETTI 1.0"/>
              </a:rPr>
              <a:t>all-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in-one</a:t>
            </a:r>
            <a:r>
              <a:rPr sz="900" spc="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solution</a:t>
            </a:r>
            <a:r>
              <a:rPr sz="900" spc="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is</a:t>
            </a:r>
            <a:r>
              <a:rPr sz="900" spc="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spc="-10" dirty="0">
                <a:solidFill>
                  <a:srgbClr val="595757"/>
                </a:solidFill>
                <a:latin typeface="BLUETTI 1.0"/>
                <a:cs typeface="BLUETTI 1.0"/>
              </a:rPr>
              <a:t>tailor-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made</a:t>
            </a:r>
            <a:r>
              <a:rPr sz="900" spc="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for</a:t>
            </a:r>
            <a:r>
              <a:rPr sz="900" spc="2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villas,</a:t>
            </a:r>
            <a:r>
              <a:rPr sz="900" b="0" spc="1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large</a:t>
            </a:r>
            <a:r>
              <a:rPr sz="900" b="0" spc="1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standalone</a:t>
            </a:r>
            <a:r>
              <a:rPr sz="900" b="0" spc="50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houses,</a:t>
            </a:r>
            <a:r>
              <a:rPr sz="900" b="0" spc="2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small</a:t>
            </a:r>
            <a:r>
              <a:rPr sz="900" b="0" spc="2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businesses,</a:t>
            </a:r>
            <a:r>
              <a:rPr sz="900" b="0" spc="2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farms,</a:t>
            </a:r>
            <a:r>
              <a:rPr sz="900" b="0" spc="2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and</a:t>
            </a:r>
            <a:r>
              <a:rPr sz="900" spc="2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other</a:t>
            </a:r>
            <a:r>
              <a:rPr sz="900" spc="2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high-power-demand</a:t>
            </a:r>
            <a:r>
              <a:rPr sz="900" spc="2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spc="-10" dirty="0">
                <a:solidFill>
                  <a:srgbClr val="595757"/>
                </a:solidFill>
                <a:latin typeface="BLUETTI 1.0"/>
                <a:cs typeface="BLUETTI 1.0"/>
              </a:rPr>
              <a:t>situations.</a:t>
            </a:r>
            <a:endParaRPr sz="900">
              <a:latin typeface="BLUETTI 1.0"/>
              <a:cs typeface="BLUETTI 1.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54529" y="3747985"/>
            <a:ext cx="5777865" cy="3968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5000"/>
              </a:lnSpc>
              <a:spcBef>
                <a:spcPts val="90"/>
              </a:spcBef>
            </a:pP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With</a:t>
            </a:r>
            <a:r>
              <a:rPr sz="900" spc="-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an</a:t>
            </a:r>
            <a:r>
              <a:rPr sz="900" spc="-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spc="-10" dirty="0">
                <a:solidFill>
                  <a:srgbClr val="595757"/>
                </a:solidFill>
                <a:latin typeface="BLUETTI 1.0"/>
                <a:cs typeface="BLUETTI 1.0"/>
              </a:rPr>
              <a:t>outstanding</a:t>
            </a:r>
            <a:r>
              <a:rPr sz="900" spc="-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20</a:t>
            </a:r>
            <a:r>
              <a:rPr sz="900" b="0" spc="1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kW</a:t>
            </a:r>
            <a:r>
              <a:rPr sz="900" b="0" spc="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AC</a:t>
            </a:r>
            <a:r>
              <a:rPr sz="900" b="0" spc="1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output</a:t>
            </a:r>
            <a:r>
              <a:rPr sz="900" b="0" spc="-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and</a:t>
            </a:r>
            <a:r>
              <a:rPr sz="900" spc="-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a</a:t>
            </a:r>
            <a:r>
              <a:rPr sz="900" spc="-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30</a:t>
            </a:r>
            <a:r>
              <a:rPr sz="900" b="0" spc="1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kW</a:t>
            </a:r>
            <a:r>
              <a:rPr sz="900" b="0" spc="1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PV</a:t>
            </a:r>
            <a:r>
              <a:rPr sz="900" b="0" spc="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input,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the</a:t>
            </a:r>
            <a:r>
              <a:rPr sz="900" spc="-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EP2000</a:t>
            </a:r>
            <a:r>
              <a:rPr sz="900" spc="-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ESS</a:t>
            </a:r>
            <a:r>
              <a:rPr sz="900" spc="-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spc="-10" dirty="0">
                <a:solidFill>
                  <a:srgbClr val="595757"/>
                </a:solidFill>
                <a:latin typeface="BLUETTI 1.0"/>
                <a:cs typeface="BLUETTI 1.0"/>
              </a:rPr>
              <a:t>maximizes</a:t>
            </a:r>
            <a:r>
              <a:rPr sz="900" spc="-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spc="-10" dirty="0">
                <a:solidFill>
                  <a:srgbClr val="595757"/>
                </a:solidFill>
                <a:latin typeface="BLUETTI 1.0"/>
                <a:cs typeface="BLUETTI 1.0"/>
              </a:rPr>
              <a:t>solar</a:t>
            </a:r>
            <a:r>
              <a:rPr sz="900" spc="-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spc="-10" dirty="0">
                <a:solidFill>
                  <a:srgbClr val="595757"/>
                </a:solidFill>
                <a:latin typeface="BLUETTI 1.0"/>
                <a:cs typeface="BLUETTI 1.0"/>
              </a:rPr>
              <a:t>energy utilization,</a:t>
            </a:r>
            <a:r>
              <a:rPr sz="900" spc="5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effortlessly</a:t>
            </a:r>
            <a:r>
              <a:rPr sz="900" spc="2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powering</a:t>
            </a:r>
            <a:r>
              <a:rPr sz="900" spc="2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whole-house</a:t>
            </a:r>
            <a:r>
              <a:rPr sz="900" spc="2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appliances,</a:t>
            </a:r>
            <a:r>
              <a:rPr sz="900" spc="2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including</a:t>
            </a:r>
            <a:r>
              <a:rPr sz="900" spc="2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EV</a:t>
            </a:r>
            <a:r>
              <a:rPr sz="900" b="0" spc="2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and</a:t>
            </a:r>
            <a:r>
              <a:rPr sz="900" b="0" spc="2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b="0" dirty="0">
                <a:solidFill>
                  <a:srgbClr val="221815"/>
                </a:solidFill>
                <a:latin typeface="BLUETTI 1.0 Medium"/>
                <a:cs typeface="BLUETTI 1.0 Medium"/>
              </a:rPr>
              <a:t>heat</a:t>
            </a:r>
            <a:r>
              <a:rPr sz="900" b="0" spc="2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9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pumps.</a:t>
            </a:r>
            <a:endParaRPr sz="900">
              <a:latin typeface="BLUETTI 1.0 Medium"/>
              <a:cs typeface="BLUETTI 1.0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54529" y="4275885"/>
            <a:ext cx="576199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-10" dirty="0">
                <a:solidFill>
                  <a:srgbClr val="595757"/>
                </a:solidFill>
                <a:latin typeface="BLUETTI 1.0"/>
                <a:cs typeface="BLUETTI 1.0"/>
              </a:rPr>
              <a:t>Enjoy</a:t>
            </a:r>
            <a:r>
              <a:rPr sz="900" spc="-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spc="-20" dirty="0">
                <a:solidFill>
                  <a:srgbClr val="595757"/>
                </a:solidFill>
                <a:latin typeface="BLUETTI 1.0"/>
                <a:cs typeface="BLUETTI 1.0"/>
              </a:rPr>
              <a:t>unrivaled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spc="-10" dirty="0">
                <a:solidFill>
                  <a:srgbClr val="595757"/>
                </a:solidFill>
                <a:latin typeface="BLUETTI 1.0"/>
                <a:cs typeface="BLUETTI 1.0"/>
              </a:rPr>
              <a:t>energy</a:t>
            </a:r>
            <a:r>
              <a:rPr sz="900" spc="-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spc="-10" dirty="0">
                <a:solidFill>
                  <a:srgbClr val="595757"/>
                </a:solidFill>
                <a:latin typeface="BLUETTI 1.0"/>
                <a:cs typeface="BLUETTI 1.0"/>
              </a:rPr>
              <a:t>independence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 and </a:t>
            </a:r>
            <a:r>
              <a:rPr sz="900" spc="-20" dirty="0">
                <a:solidFill>
                  <a:srgbClr val="595757"/>
                </a:solidFill>
                <a:latin typeface="BLUETTI 1.0"/>
                <a:cs typeface="BLUETTI 1.0"/>
              </a:rPr>
              <a:t>significant</a:t>
            </a:r>
            <a:r>
              <a:rPr sz="900" spc="-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spc="-10" dirty="0">
                <a:solidFill>
                  <a:srgbClr val="595757"/>
                </a:solidFill>
                <a:latin typeface="BLUETTI 1.0"/>
                <a:cs typeface="BLUETTI 1.0"/>
              </a:rPr>
              <a:t>savings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 on </a:t>
            </a:r>
            <a:r>
              <a:rPr sz="900" spc="-20" dirty="0">
                <a:solidFill>
                  <a:srgbClr val="595757"/>
                </a:solidFill>
                <a:latin typeface="BLUETTI 1.0"/>
                <a:cs typeface="BLUETTI 1.0"/>
              </a:rPr>
              <a:t>electricity</a:t>
            </a:r>
            <a:r>
              <a:rPr sz="900" spc="-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spc="-20" dirty="0">
                <a:solidFill>
                  <a:srgbClr val="595757"/>
                </a:solidFill>
                <a:latin typeface="BLUETTI 1.0"/>
                <a:cs typeface="BLUETTI 1.0"/>
              </a:rPr>
              <a:t>bills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spc="-10" dirty="0">
                <a:solidFill>
                  <a:srgbClr val="595757"/>
                </a:solidFill>
                <a:latin typeface="BLUETTI 1.0"/>
                <a:cs typeface="BLUETTI 1.0"/>
              </a:rPr>
              <a:t>with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spc="-10" dirty="0">
                <a:solidFill>
                  <a:srgbClr val="595757"/>
                </a:solidFill>
                <a:latin typeface="BLUETTI 1.0"/>
                <a:cs typeface="BLUETTI 1.0"/>
              </a:rPr>
              <a:t>minimal</a:t>
            </a:r>
            <a:r>
              <a:rPr sz="900" spc="-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spc="-10" dirty="0">
                <a:solidFill>
                  <a:srgbClr val="595757"/>
                </a:solidFill>
                <a:latin typeface="BLUETTI 1.0"/>
                <a:cs typeface="BLUETTI 1.0"/>
              </a:rPr>
              <a:t>upfront</a:t>
            </a:r>
            <a:r>
              <a:rPr sz="9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00" spc="-10" dirty="0">
                <a:solidFill>
                  <a:srgbClr val="595757"/>
                </a:solidFill>
                <a:latin typeface="BLUETTI 1.0"/>
                <a:cs typeface="BLUETTI 1.0"/>
              </a:rPr>
              <a:t>investment.</a:t>
            </a:r>
            <a:endParaRPr sz="900">
              <a:latin typeface="BLUETTI 1.0"/>
              <a:cs typeface="BLUETTI 1.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0975" y="4974951"/>
            <a:ext cx="176657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dirty="0">
                <a:solidFill>
                  <a:srgbClr val="1798D4"/>
                </a:solidFill>
                <a:latin typeface="BLUETTI 1.0"/>
                <a:cs typeface="BLUETTI 1.0"/>
              </a:rPr>
              <a:t>One</a:t>
            </a:r>
            <a:r>
              <a:rPr sz="1950" b="1" spc="-40" dirty="0">
                <a:solidFill>
                  <a:srgbClr val="1798D4"/>
                </a:solidFill>
                <a:latin typeface="BLUETTI 1.0"/>
                <a:cs typeface="BLUETTI 1.0"/>
              </a:rPr>
              <a:t> </a:t>
            </a:r>
            <a:r>
              <a:rPr sz="1950" b="1" dirty="0">
                <a:solidFill>
                  <a:srgbClr val="1798D4"/>
                </a:solidFill>
                <a:latin typeface="BLUETTI 1.0"/>
                <a:cs typeface="BLUETTI 1.0"/>
              </a:rPr>
              <a:t>Powers</a:t>
            </a:r>
            <a:r>
              <a:rPr sz="1950" b="1" spc="-40" dirty="0">
                <a:solidFill>
                  <a:srgbClr val="1798D4"/>
                </a:solidFill>
                <a:latin typeface="BLUETTI 1.0"/>
                <a:cs typeface="BLUETTI 1.0"/>
              </a:rPr>
              <a:t> </a:t>
            </a:r>
            <a:r>
              <a:rPr sz="1950" b="1" spc="-25" dirty="0">
                <a:solidFill>
                  <a:srgbClr val="1798D4"/>
                </a:solidFill>
                <a:latin typeface="BLUETTI 1.0"/>
                <a:cs typeface="BLUETTI 1.0"/>
              </a:rPr>
              <a:t>All</a:t>
            </a:r>
            <a:endParaRPr sz="1950">
              <a:latin typeface="BLUETTI 1.0"/>
              <a:cs typeface="BLUETTI 1.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118932" y="547467"/>
            <a:ext cx="1801495" cy="2337435"/>
            <a:chOff x="11118932" y="547467"/>
            <a:chExt cx="1801495" cy="233743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85209" y="547467"/>
              <a:ext cx="1034727" cy="233728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121790" y="776219"/>
              <a:ext cx="763905" cy="0"/>
            </a:xfrm>
            <a:custGeom>
              <a:avLst/>
              <a:gdLst/>
              <a:ahLst/>
              <a:cxnLst/>
              <a:rect l="l" t="t" r="r" b="b"/>
              <a:pathLst>
                <a:path w="763904">
                  <a:moveTo>
                    <a:pt x="763420" y="0"/>
                  </a:moveTo>
                  <a:lnTo>
                    <a:pt x="0" y="0"/>
                  </a:lnTo>
                </a:path>
              </a:pathLst>
            </a:custGeom>
            <a:ln w="5628">
              <a:solidFill>
                <a:srgbClr val="59575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555398" y="679783"/>
            <a:ext cx="859790" cy="3232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EP2000</a:t>
            </a:r>
            <a:endParaRPr sz="950">
              <a:latin typeface="BLUETTI 1.0 Medium"/>
              <a:cs typeface="BLUETTI 1.0 Medium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950" dirty="0">
                <a:solidFill>
                  <a:srgbClr val="595757"/>
                </a:solidFill>
                <a:latin typeface="BLUETTI 1.0"/>
                <a:cs typeface="BLUETTI 1.0"/>
              </a:rPr>
              <a:t>Hybrid</a:t>
            </a:r>
            <a:r>
              <a:rPr sz="950" spc="6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50" spc="-10" dirty="0">
                <a:solidFill>
                  <a:srgbClr val="595757"/>
                </a:solidFill>
                <a:latin typeface="BLUETTI 1.0"/>
                <a:cs typeface="BLUETTI 1.0"/>
              </a:rPr>
              <a:t>Inverter</a:t>
            </a:r>
            <a:endParaRPr sz="950">
              <a:latin typeface="BLUETTI 1.0"/>
              <a:cs typeface="BLUETTI 1.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118932" y="1251566"/>
            <a:ext cx="769620" cy="1059180"/>
            <a:chOff x="11118932" y="1251566"/>
            <a:chExt cx="769620" cy="1059180"/>
          </a:xfrm>
        </p:grpSpPr>
        <p:sp>
          <p:nvSpPr>
            <p:cNvPr id="20" name="object 20"/>
            <p:cNvSpPr/>
            <p:nvPr/>
          </p:nvSpPr>
          <p:spPr>
            <a:xfrm>
              <a:off x="11121790" y="1254424"/>
              <a:ext cx="763905" cy="0"/>
            </a:xfrm>
            <a:custGeom>
              <a:avLst/>
              <a:gdLst/>
              <a:ahLst/>
              <a:cxnLst/>
              <a:rect l="l" t="t" r="r" b="b"/>
              <a:pathLst>
                <a:path w="763904">
                  <a:moveTo>
                    <a:pt x="763420" y="0"/>
                  </a:moveTo>
                  <a:lnTo>
                    <a:pt x="0" y="0"/>
                  </a:lnTo>
                </a:path>
              </a:pathLst>
            </a:custGeom>
            <a:ln w="5628">
              <a:solidFill>
                <a:srgbClr val="59575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1121790" y="1733458"/>
              <a:ext cx="763905" cy="0"/>
            </a:xfrm>
            <a:custGeom>
              <a:avLst/>
              <a:gdLst/>
              <a:ahLst/>
              <a:cxnLst/>
              <a:rect l="l" t="t" r="r" b="b"/>
              <a:pathLst>
                <a:path w="763904">
                  <a:moveTo>
                    <a:pt x="763420" y="0"/>
                  </a:moveTo>
                  <a:lnTo>
                    <a:pt x="0" y="0"/>
                  </a:lnTo>
                </a:path>
              </a:pathLst>
            </a:custGeom>
            <a:ln w="5628">
              <a:solidFill>
                <a:srgbClr val="59575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1121790" y="2307801"/>
              <a:ext cx="763905" cy="0"/>
            </a:xfrm>
            <a:custGeom>
              <a:avLst/>
              <a:gdLst/>
              <a:ahLst/>
              <a:cxnLst/>
              <a:rect l="l" t="t" r="r" b="b"/>
              <a:pathLst>
                <a:path w="763904">
                  <a:moveTo>
                    <a:pt x="763420" y="0"/>
                  </a:moveTo>
                  <a:lnTo>
                    <a:pt x="0" y="0"/>
                  </a:lnTo>
                </a:path>
              </a:pathLst>
            </a:custGeom>
            <a:ln w="5628">
              <a:solidFill>
                <a:srgbClr val="59575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10555398" y="1165221"/>
            <a:ext cx="438784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0" spc="-20" dirty="0">
                <a:solidFill>
                  <a:srgbClr val="221815"/>
                </a:solidFill>
                <a:latin typeface="BLUETTI 1.0 Medium"/>
                <a:cs typeface="BLUETTI 1.0 Medium"/>
              </a:rPr>
              <a:t>HV800</a:t>
            </a:r>
            <a:endParaRPr sz="950">
              <a:latin typeface="BLUETTI 1.0 Medium"/>
              <a:cs typeface="BLUETTI 1.0 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55398" y="1313822"/>
            <a:ext cx="103187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595757"/>
                </a:solidFill>
                <a:latin typeface="BLUETTI 1.0"/>
                <a:cs typeface="BLUETTI 1.0"/>
              </a:rPr>
              <a:t>Battery</a:t>
            </a:r>
            <a:r>
              <a:rPr sz="950" spc="3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50" spc="-10" dirty="0">
                <a:solidFill>
                  <a:srgbClr val="595757"/>
                </a:solidFill>
                <a:latin typeface="BLUETTI 1.0"/>
                <a:cs typeface="BLUETTI 1.0"/>
              </a:rPr>
              <a:t>Controller</a:t>
            </a:r>
            <a:endParaRPr sz="950">
              <a:latin typeface="BLUETTI 1.0"/>
              <a:cs typeface="BLUETTI 1.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555398" y="1647351"/>
            <a:ext cx="34290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0" spc="-20" dirty="0">
                <a:solidFill>
                  <a:srgbClr val="221815"/>
                </a:solidFill>
                <a:latin typeface="BLUETTI 1.0 Medium"/>
                <a:cs typeface="BLUETTI 1.0 Medium"/>
              </a:rPr>
              <a:t>B700</a:t>
            </a:r>
            <a:endParaRPr sz="950">
              <a:latin typeface="BLUETTI 1.0 Medium"/>
              <a:cs typeface="BLUETTI 1.0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555398" y="1795950"/>
            <a:ext cx="105727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595757"/>
                </a:solidFill>
                <a:latin typeface="BLUETTI 1.0"/>
                <a:cs typeface="BLUETTI 1.0"/>
              </a:rPr>
              <a:t>Expansion</a:t>
            </a:r>
            <a:r>
              <a:rPr sz="950" spc="9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50" spc="-10" dirty="0">
                <a:solidFill>
                  <a:srgbClr val="595757"/>
                </a:solidFill>
                <a:latin typeface="BLUETTI 1.0"/>
                <a:cs typeface="BLUETTI 1.0"/>
              </a:rPr>
              <a:t>Battery</a:t>
            </a:r>
            <a:endParaRPr sz="950">
              <a:latin typeface="BLUETTI 1.0"/>
              <a:cs typeface="BLUETTI 1.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555398" y="2226665"/>
            <a:ext cx="1057275" cy="3232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0" spc="-20" dirty="0">
                <a:solidFill>
                  <a:srgbClr val="221815"/>
                </a:solidFill>
                <a:latin typeface="BLUETTI 1.0 Medium"/>
                <a:cs typeface="BLUETTI 1.0 Medium"/>
              </a:rPr>
              <a:t>B700</a:t>
            </a:r>
            <a:endParaRPr sz="950">
              <a:latin typeface="BLUETTI 1.0 Medium"/>
              <a:cs typeface="BLUETTI 1.0 Medium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950" dirty="0">
                <a:solidFill>
                  <a:srgbClr val="595757"/>
                </a:solidFill>
                <a:latin typeface="BLUETTI 1.0"/>
                <a:cs typeface="BLUETTI 1.0"/>
              </a:rPr>
              <a:t>Expansion</a:t>
            </a:r>
            <a:r>
              <a:rPr sz="950" spc="9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950" spc="-10" dirty="0">
                <a:solidFill>
                  <a:srgbClr val="595757"/>
                </a:solidFill>
                <a:latin typeface="BLUETTI 1.0"/>
                <a:cs typeface="BLUETTI 1.0"/>
              </a:rPr>
              <a:t>Battery</a:t>
            </a:r>
            <a:endParaRPr sz="950">
              <a:latin typeface="BLUETTI 1.0"/>
              <a:cs typeface="BLUETTI 1.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24232" y="975954"/>
            <a:ext cx="2098040" cy="1174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950" b="1" spc="-10" dirty="0">
                <a:solidFill>
                  <a:srgbClr val="1798D4"/>
                </a:solidFill>
                <a:latin typeface="BLUETTI 1.0"/>
                <a:cs typeface="BLUETTI 1.0"/>
              </a:rPr>
              <a:t>EP2000</a:t>
            </a:r>
            <a:endParaRPr sz="1950">
              <a:latin typeface="BLUETTI 1.0"/>
              <a:cs typeface="BLUETTI 1.0"/>
            </a:endParaRPr>
          </a:p>
          <a:p>
            <a:pPr algn="ctr">
              <a:lnSpc>
                <a:spcPct val="100000"/>
              </a:lnSpc>
            </a:pPr>
            <a:r>
              <a:rPr sz="1950" b="1" dirty="0">
                <a:solidFill>
                  <a:srgbClr val="1798D4"/>
                </a:solidFill>
                <a:latin typeface="BLUETTI 1.0"/>
                <a:cs typeface="BLUETTI 1.0"/>
              </a:rPr>
              <a:t>Whole-House </a:t>
            </a:r>
            <a:r>
              <a:rPr sz="1950" b="1" spc="-25" dirty="0">
                <a:solidFill>
                  <a:srgbClr val="1798D4"/>
                </a:solidFill>
                <a:latin typeface="BLUETTI 1.0"/>
                <a:cs typeface="BLUETTI 1.0"/>
              </a:rPr>
              <a:t>ESS</a:t>
            </a:r>
            <a:endParaRPr sz="1950">
              <a:latin typeface="BLUETTI 1.0"/>
              <a:cs typeface="BLUETTI 1.0"/>
            </a:endParaRPr>
          </a:p>
          <a:p>
            <a:pPr marL="153035" marR="145415" algn="ctr">
              <a:lnSpc>
                <a:spcPct val="109000"/>
              </a:lnSpc>
              <a:spcBef>
                <a:spcPts val="1100"/>
              </a:spcBef>
            </a:pPr>
            <a:r>
              <a:rPr sz="125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Accelerate</a:t>
            </a:r>
            <a:r>
              <a:rPr sz="1250" b="0" spc="-3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250" b="0" dirty="0">
                <a:solidFill>
                  <a:srgbClr val="221815"/>
                </a:solidFill>
                <a:latin typeface="BLUETTI 1.0 Medium"/>
                <a:cs typeface="BLUETTI 1.0 Medium"/>
              </a:rPr>
              <a:t>home</a:t>
            </a:r>
            <a:r>
              <a:rPr sz="1250" b="0" spc="-3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25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energy </a:t>
            </a:r>
            <a:r>
              <a:rPr sz="1250" b="0" dirty="0">
                <a:solidFill>
                  <a:srgbClr val="221815"/>
                </a:solidFill>
                <a:latin typeface="BLUETTI 1.0 Medium"/>
                <a:cs typeface="BLUETTI 1.0 Medium"/>
              </a:rPr>
              <a:t>transition</a:t>
            </a:r>
            <a:r>
              <a:rPr sz="1250" b="0" spc="-4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250" b="0" dirty="0">
                <a:solidFill>
                  <a:srgbClr val="221815"/>
                </a:solidFill>
                <a:latin typeface="BLUETTI 1.0 Medium"/>
                <a:cs typeface="BLUETTI 1.0 Medium"/>
              </a:rPr>
              <a:t>with</a:t>
            </a:r>
            <a:r>
              <a:rPr sz="1250" b="0" spc="-4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1250" b="0" spc="-20" dirty="0">
                <a:solidFill>
                  <a:srgbClr val="221815"/>
                </a:solidFill>
                <a:latin typeface="BLUETTI 1.0 Medium"/>
                <a:cs typeface="BLUETTI 1.0 Medium"/>
              </a:rPr>
              <a:t>ease.</a:t>
            </a:r>
            <a:endParaRPr sz="1250">
              <a:latin typeface="BLUETTI 1.0 Medium"/>
              <a:cs typeface="BLUETTI 1.0 Medium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000848" y="5792750"/>
            <a:ext cx="5641340" cy="2745105"/>
            <a:chOff x="7000848" y="5792750"/>
            <a:chExt cx="5641340" cy="2745105"/>
          </a:xfrm>
        </p:grpSpPr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4130" y="5792750"/>
              <a:ext cx="3690676" cy="196151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802175" y="7649796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19156" y="7623247"/>
              <a:ext cx="139789" cy="10564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623659" y="7537687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0623659" y="7447627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0623659" y="7357566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0648905" y="7243735"/>
              <a:ext cx="53340" cy="66675"/>
            </a:xfrm>
            <a:custGeom>
              <a:avLst/>
              <a:gdLst/>
              <a:ahLst/>
              <a:cxnLst/>
              <a:rect l="l" t="t" r="r" b="b"/>
              <a:pathLst>
                <a:path w="53340" h="66675">
                  <a:moveTo>
                    <a:pt x="7313" y="0"/>
                  </a:moveTo>
                  <a:lnTo>
                    <a:pt x="984" y="18708"/>
                  </a:lnTo>
                  <a:lnTo>
                    <a:pt x="0" y="36661"/>
                  </a:lnTo>
                  <a:lnTo>
                    <a:pt x="3572" y="52633"/>
                  </a:lnTo>
                  <a:lnTo>
                    <a:pt x="10915" y="65395"/>
                  </a:lnTo>
                  <a:lnTo>
                    <a:pt x="11478" y="66104"/>
                  </a:lnTo>
                  <a:lnTo>
                    <a:pt x="12660" y="66093"/>
                  </a:lnTo>
                  <a:lnTo>
                    <a:pt x="13257" y="65451"/>
                  </a:lnTo>
                  <a:lnTo>
                    <a:pt x="23388" y="57577"/>
                  </a:lnTo>
                  <a:lnTo>
                    <a:pt x="34286" y="54070"/>
                  </a:lnTo>
                  <a:lnTo>
                    <a:pt x="44668" y="54581"/>
                  </a:lnTo>
                  <a:lnTo>
                    <a:pt x="53255" y="58764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0724690" y="7225769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14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0814751" y="7225769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14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0904811" y="7225769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14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0994872" y="7225769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14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1084933" y="7225769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14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1174993" y="7225769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14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1265053" y="7225769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14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1355114" y="7225769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14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1445175" y="7225769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14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1535235" y="7225769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14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1625296" y="7225769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14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10853" y="7160212"/>
              <a:ext cx="100805" cy="12544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1732563" y="7074654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1732563" y="6984594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1732563" y="6894533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1732563" y="6804473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1732563" y="6714412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1732563" y="6624352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1732563" y="6534291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1699731" y="6434994"/>
              <a:ext cx="64769" cy="55880"/>
            </a:xfrm>
            <a:custGeom>
              <a:avLst/>
              <a:gdLst/>
              <a:ahLst/>
              <a:cxnLst/>
              <a:rect l="l" t="t" r="r" b="b"/>
              <a:pathLst>
                <a:path w="64770" h="55879">
                  <a:moveTo>
                    <a:pt x="0" y="37791"/>
                  </a:moveTo>
                  <a:lnTo>
                    <a:pt x="52246" y="55409"/>
                  </a:lnTo>
                  <a:lnTo>
                    <a:pt x="53090" y="55691"/>
                  </a:lnTo>
                  <a:lnTo>
                    <a:pt x="54103" y="55094"/>
                  </a:lnTo>
                  <a:lnTo>
                    <a:pt x="54272" y="54216"/>
                  </a:lnTo>
                  <a:lnTo>
                    <a:pt x="64314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1654105" y="6357346"/>
              <a:ext cx="64769" cy="55880"/>
            </a:xfrm>
            <a:custGeom>
              <a:avLst/>
              <a:gdLst/>
              <a:ahLst/>
              <a:cxnLst/>
              <a:rect l="l" t="t" r="r" b="b"/>
              <a:pathLst>
                <a:path w="64770" h="55879">
                  <a:moveTo>
                    <a:pt x="0" y="37791"/>
                  </a:moveTo>
                  <a:lnTo>
                    <a:pt x="52246" y="55409"/>
                  </a:lnTo>
                  <a:lnTo>
                    <a:pt x="53090" y="55691"/>
                  </a:lnTo>
                  <a:lnTo>
                    <a:pt x="54103" y="55094"/>
                  </a:lnTo>
                  <a:lnTo>
                    <a:pt x="54272" y="54216"/>
                  </a:lnTo>
                  <a:lnTo>
                    <a:pt x="64314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1608480" y="6279698"/>
              <a:ext cx="64769" cy="55880"/>
            </a:xfrm>
            <a:custGeom>
              <a:avLst/>
              <a:gdLst/>
              <a:ahLst/>
              <a:cxnLst/>
              <a:rect l="l" t="t" r="r" b="b"/>
              <a:pathLst>
                <a:path w="64770" h="55879">
                  <a:moveTo>
                    <a:pt x="0" y="37791"/>
                  </a:moveTo>
                  <a:lnTo>
                    <a:pt x="52246" y="55409"/>
                  </a:lnTo>
                  <a:lnTo>
                    <a:pt x="53090" y="55691"/>
                  </a:lnTo>
                  <a:lnTo>
                    <a:pt x="54103" y="55094"/>
                  </a:lnTo>
                  <a:lnTo>
                    <a:pt x="54272" y="54216"/>
                  </a:lnTo>
                  <a:lnTo>
                    <a:pt x="64314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1562855" y="6202049"/>
              <a:ext cx="64769" cy="55880"/>
            </a:xfrm>
            <a:custGeom>
              <a:avLst/>
              <a:gdLst/>
              <a:ahLst/>
              <a:cxnLst/>
              <a:rect l="l" t="t" r="r" b="b"/>
              <a:pathLst>
                <a:path w="64770" h="55879">
                  <a:moveTo>
                    <a:pt x="0" y="37791"/>
                  </a:moveTo>
                  <a:lnTo>
                    <a:pt x="52246" y="55409"/>
                  </a:lnTo>
                  <a:lnTo>
                    <a:pt x="53090" y="55691"/>
                  </a:lnTo>
                  <a:lnTo>
                    <a:pt x="54103" y="55094"/>
                  </a:lnTo>
                  <a:lnTo>
                    <a:pt x="54272" y="54216"/>
                  </a:lnTo>
                  <a:lnTo>
                    <a:pt x="64314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1517230" y="6124402"/>
              <a:ext cx="64769" cy="55880"/>
            </a:xfrm>
            <a:custGeom>
              <a:avLst/>
              <a:gdLst/>
              <a:ahLst/>
              <a:cxnLst/>
              <a:rect l="l" t="t" r="r" b="b"/>
              <a:pathLst>
                <a:path w="64770" h="55879">
                  <a:moveTo>
                    <a:pt x="0" y="37791"/>
                  </a:moveTo>
                  <a:lnTo>
                    <a:pt x="52246" y="55409"/>
                  </a:lnTo>
                  <a:lnTo>
                    <a:pt x="53090" y="55691"/>
                  </a:lnTo>
                  <a:lnTo>
                    <a:pt x="54103" y="55094"/>
                  </a:lnTo>
                  <a:lnTo>
                    <a:pt x="54272" y="54216"/>
                  </a:lnTo>
                  <a:lnTo>
                    <a:pt x="64314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1471604" y="6046753"/>
              <a:ext cx="64769" cy="55880"/>
            </a:xfrm>
            <a:custGeom>
              <a:avLst/>
              <a:gdLst/>
              <a:ahLst/>
              <a:cxnLst/>
              <a:rect l="l" t="t" r="r" b="b"/>
              <a:pathLst>
                <a:path w="64770" h="55879">
                  <a:moveTo>
                    <a:pt x="0" y="37791"/>
                  </a:moveTo>
                  <a:lnTo>
                    <a:pt x="52246" y="55409"/>
                  </a:lnTo>
                  <a:lnTo>
                    <a:pt x="53090" y="55691"/>
                  </a:lnTo>
                  <a:lnTo>
                    <a:pt x="54103" y="55094"/>
                  </a:lnTo>
                  <a:lnTo>
                    <a:pt x="54272" y="54216"/>
                  </a:lnTo>
                  <a:lnTo>
                    <a:pt x="64314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1425979" y="5969106"/>
              <a:ext cx="64769" cy="55880"/>
            </a:xfrm>
            <a:custGeom>
              <a:avLst/>
              <a:gdLst/>
              <a:ahLst/>
              <a:cxnLst/>
              <a:rect l="l" t="t" r="r" b="b"/>
              <a:pathLst>
                <a:path w="64770" h="55879">
                  <a:moveTo>
                    <a:pt x="0" y="37791"/>
                  </a:moveTo>
                  <a:lnTo>
                    <a:pt x="52246" y="55409"/>
                  </a:lnTo>
                  <a:lnTo>
                    <a:pt x="53090" y="55691"/>
                  </a:lnTo>
                  <a:lnTo>
                    <a:pt x="54103" y="55094"/>
                  </a:lnTo>
                  <a:lnTo>
                    <a:pt x="54272" y="54216"/>
                  </a:lnTo>
                  <a:lnTo>
                    <a:pt x="64314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1380353" y="5891457"/>
              <a:ext cx="64769" cy="55880"/>
            </a:xfrm>
            <a:custGeom>
              <a:avLst/>
              <a:gdLst/>
              <a:ahLst/>
              <a:cxnLst/>
              <a:rect l="l" t="t" r="r" b="b"/>
              <a:pathLst>
                <a:path w="64770" h="55879">
                  <a:moveTo>
                    <a:pt x="0" y="37791"/>
                  </a:moveTo>
                  <a:lnTo>
                    <a:pt x="52246" y="55409"/>
                  </a:lnTo>
                  <a:lnTo>
                    <a:pt x="53090" y="55691"/>
                  </a:lnTo>
                  <a:lnTo>
                    <a:pt x="54103" y="55094"/>
                  </a:lnTo>
                  <a:lnTo>
                    <a:pt x="54272" y="54216"/>
                  </a:lnTo>
                  <a:lnTo>
                    <a:pt x="64314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1340636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20849" y="56535"/>
                  </a:lnTo>
                  <a:lnTo>
                    <a:pt x="25014" y="50512"/>
                  </a:lnTo>
                  <a:lnTo>
                    <a:pt x="31825" y="45401"/>
                  </a:lnTo>
                  <a:lnTo>
                    <a:pt x="40549" y="42857"/>
                  </a:lnTo>
                  <a:lnTo>
                    <a:pt x="41382" y="42598"/>
                  </a:lnTo>
                  <a:lnTo>
                    <a:pt x="41923" y="41540"/>
                  </a:lnTo>
                  <a:lnTo>
                    <a:pt x="41540" y="40729"/>
                  </a:lnTo>
                  <a:lnTo>
                    <a:pt x="38054" y="34453"/>
                  </a:lnTo>
                  <a:lnTo>
                    <a:pt x="33406" y="28470"/>
                  </a:lnTo>
                  <a:lnTo>
                    <a:pt x="27653" y="22951"/>
                  </a:lnTo>
                  <a:lnTo>
                    <a:pt x="20849" y="18068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1250573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1160512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1070452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0980391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0890331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0800270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0710210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0620149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0530089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0440028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0349967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0259907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0169846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0079786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9989725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9899665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9809604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9719544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9629483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9539423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9449362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9359302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9269241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9179180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9089120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8999060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8908999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8818938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8728878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8638817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8548757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8458696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8368636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8278575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8188515" y="5832493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6AB82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77462" y="7592159"/>
              <a:ext cx="291791" cy="145896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11391229" y="7632904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67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1301169" y="7632904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67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1211108" y="7632904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67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85469" y="7413839"/>
              <a:ext cx="145893" cy="286391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1521223" y="7455779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74592" y="42328"/>
                  </a:moveTo>
                  <a:lnTo>
                    <a:pt x="38467" y="675"/>
                  </a:lnTo>
                  <a:lnTo>
                    <a:pt x="37892" y="0"/>
                  </a:lnTo>
                  <a:lnTo>
                    <a:pt x="36710" y="0"/>
                  </a:lnTo>
                  <a:lnTo>
                    <a:pt x="36125" y="675"/>
                  </a:lnTo>
                  <a:lnTo>
                    <a:pt x="0" y="42328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1521223" y="7545840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74592" y="42328"/>
                  </a:moveTo>
                  <a:lnTo>
                    <a:pt x="38467" y="675"/>
                  </a:lnTo>
                  <a:lnTo>
                    <a:pt x="37892" y="0"/>
                  </a:lnTo>
                  <a:lnTo>
                    <a:pt x="36710" y="0"/>
                  </a:lnTo>
                  <a:lnTo>
                    <a:pt x="36125" y="675"/>
                  </a:lnTo>
                  <a:lnTo>
                    <a:pt x="0" y="42328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11521223" y="7635632"/>
              <a:ext cx="74930" cy="33655"/>
            </a:xfrm>
            <a:custGeom>
              <a:avLst/>
              <a:gdLst/>
              <a:ahLst/>
              <a:cxnLst/>
              <a:rect l="l" t="t" r="r" b="b"/>
              <a:pathLst>
                <a:path w="74929" h="33654">
                  <a:moveTo>
                    <a:pt x="74592" y="33434"/>
                  </a:moveTo>
                  <a:lnTo>
                    <a:pt x="38467" y="529"/>
                  </a:lnTo>
                  <a:lnTo>
                    <a:pt x="37892" y="0"/>
                  </a:lnTo>
                  <a:lnTo>
                    <a:pt x="36710" y="0"/>
                  </a:lnTo>
                  <a:lnTo>
                    <a:pt x="36125" y="529"/>
                  </a:lnTo>
                  <a:lnTo>
                    <a:pt x="0" y="33434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48168" y="7440858"/>
              <a:ext cx="145893" cy="380954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9883560" y="7750714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9883560" y="7660654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9883560" y="7570593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9883560" y="7480532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99634" y="7440858"/>
              <a:ext cx="145893" cy="29449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9534645" y="7663279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9534645" y="7573218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9534645" y="7483158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74629" y="7313872"/>
              <a:ext cx="1067213" cy="386358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12530677" y="7626605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12530677" y="7536545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0" name="object 1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504363" y="7351381"/>
              <a:ext cx="105409" cy="141934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2418804" y="7355884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12328744" y="7355884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12238683" y="7355884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12148623" y="7355884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12058562" y="7355884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11968502" y="7355884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11878441" y="7355884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11788381" y="7355884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11698320" y="7355884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11608260" y="7355884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0" y="74592"/>
                  </a:moveTo>
                  <a:lnTo>
                    <a:pt x="41652" y="38478"/>
                  </a:lnTo>
                  <a:lnTo>
                    <a:pt x="42328" y="37892"/>
                  </a:lnTo>
                  <a:lnTo>
                    <a:pt x="42328" y="36710"/>
                  </a:lnTo>
                  <a:lnTo>
                    <a:pt x="41652" y="36125"/>
                  </a:lnTo>
                  <a:lnTo>
                    <a:pt x="0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1" name="object 1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78807" y="7297661"/>
              <a:ext cx="4509326" cy="1240132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7114223" y="8433061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14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7204284" y="8433061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14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4" name="object 1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89838" y="8383957"/>
              <a:ext cx="128470" cy="116683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7339212" y="8298399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7339212" y="8208339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7339212" y="8118278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7339212" y="8028218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7339212" y="7938157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7339212" y="7848097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7339212" y="7758036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7339212" y="7667975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7339212" y="7577915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29" h="42545">
                  <a:moveTo>
                    <a:pt x="0" y="0"/>
                  </a:moveTo>
                  <a:lnTo>
                    <a:pt x="36125" y="41652"/>
                  </a:lnTo>
                  <a:lnTo>
                    <a:pt x="36699" y="42328"/>
                  </a:lnTo>
                  <a:lnTo>
                    <a:pt x="37881" y="42328"/>
                  </a:lnTo>
                  <a:lnTo>
                    <a:pt x="38467" y="41652"/>
                  </a:lnTo>
                  <a:lnTo>
                    <a:pt x="74592" y="0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7340827" y="7482891"/>
              <a:ext cx="74295" cy="47625"/>
            </a:xfrm>
            <a:custGeom>
              <a:avLst/>
              <a:gdLst/>
              <a:ahLst/>
              <a:cxnLst/>
              <a:rect l="l" t="t" r="r" b="b"/>
              <a:pathLst>
                <a:path w="74295" h="47625">
                  <a:moveTo>
                    <a:pt x="0" y="0"/>
                  </a:moveTo>
                  <a:lnTo>
                    <a:pt x="34504" y="46617"/>
                  </a:lnTo>
                  <a:lnTo>
                    <a:pt x="35089" y="47293"/>
                  </a:lnTo>
                  <a:lnTo>
                    <a:pt x="36271" y="47293"/>
                  </a:lnTo>
                  <a:lnTo>
                    <a:pt x="36857" y="46617"/>
                  </a:lnTo>
                  <a:lnTo>
                    <a:pt x="54914" y="25791"/>
                  </a:lnTo>
                  <a:lnTo>
                    <a:pt x="60993" y="18788"/>
                  </a:lnTo>
                  <a:lnTo>
                    <a:pt x="67815" y="14375"/>
                  </a:lnTo>
                  <a:lnTo>
                    <a:pt x="73917" y="9996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5" name="object 1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84814" y="7333477"/>
              <a:ext cx="121608" cy="114075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7547664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7637725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7727785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7817846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7907906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7997967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8088027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8178088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8268149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8358209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8448269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8538330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8628391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8718451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8808512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8898572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8988633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9078693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9168754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9258814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9348875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9438935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9528996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9619057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9709117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9799178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9889238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9979299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10069359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10159420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10249480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10339541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10429601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10519662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10609722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10699783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10789844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10879904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10969964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11060025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11150086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11240146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11330207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11420267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11510328" y="7337730"/>
              <a:ext cx="42545" cy="74930"/>
            </a:xfrm>
            <a:custGeom>
              <a:avLst/>
              <a:gdLst/>
              <a:ahLst/>
              <a:cxnLst/>
              <a:rect l="l" t="t" r="r" b="b"/>
              <a:pathLst>
                <a:path w="42545" h="74929">
                  <a:moveTo>
                    <a:pt x="42328" y="0"/>
                  </a:moveTo>
                  <a:lnTo>
                    <a:pt x="675" y="36125"/>
                  </a:lnTo>
                  <a:lnTo>
                    <a:pt x="0" y="36699"/>
                  </a:lnTo>
                  <a:lnTo>
                    <a:pt x="0" y="37881"/>
                  </a:lnTo>
                  <a:lnTo>
                    <a:pt x="675" y="38467"/>
                  </a:lnTo>
                  <a:lnTo>
                    <a:pt x="42328" y="74592"/>
                  </a:lnTo>
                </a:path>
              </a:pathLst>
            </a:custGeom>
            <a:ln w="9006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1" name="object 19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00848" y="8435739"/>
              <a:ext cx="69234" cy="69234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86130" y="7823977"/>
              <a:ext cx="69234" cy="69234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33355" y="7695158"/>
              <a:ext cx="69234" cy="69234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521866" y="7040037"/>
              <a:ext cx="69234" cy="69234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36707" y="7737178"/>
              <a:ext cx="69234" cy="69234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7480353" y="8143202"/>
              <a:ext cx="635635" cy="310515"/>
            </a:xfrm>
            <a:custGeom>
              <a:avLst/>
              <a:gdLst/>
              <a:ahLst/>
              <a:cxnLst/>
              <a:rect l="l" t="t" r="r" b="b"/>
              <a:pathLst>
                <a:path w="635634" h="310515">
                  <a:moveTo>
                    <a:pt x="612512" y="0"/>
                  </a:moveTo>
                  <a:lnTo>
                    <a:pt x="22852" y="0"/>
                  </a:lnTo>
                  <a:lnTo>
                    <a:pt x="13958" y="1795"/>
                  </a:lnTo>
                  <a:lnTo>
                    <a:pt x="6694" y="6692"/>
                  </a:lnTo>
                  <a:lnTo>
                    <a:pt x="1796" y="13953"/>
                  </a:lnTo>
                  <a:lnTo>
                    <a:pt x="0" y="22841"/>
                  </a:lnTo>
                  <a:lnTo>
                    <a:pt x="0" y="287552"/>
                  </a:lnTo>
                  <a:lnTo>
                    <a:pt x="1796" y="296440"/>
                  </a:lnTo>
                  <a:lnTo>
                    <a:pt x="6694" y="303701"/>
                  </a:lnTo>
                  <a:lnTo>
                    <a:pt x="13958" y="308597"/>
                  </a:lnTo>
                  <a:lnTo>
                    <a:pt x="22852" y="310393"/>
                  </a:lnTo>
                  <a:lnTo>
                    <a:pt x="612512" y="310393"/>
                  </a:lnTo>
                  <a:lnTo>
                    <a:pt x="621405" y="308597"/>
                  </a:lnTo>
                  <a:lnTo>
                    <a:pt x="628666" y="303701"/>
                  </a:lnTo>
                  <a:lnTo>
                    <a:pt x="633560" y="296440"/>
                  </a:lnTo>
                  <a:lnTo>
                    <a:pt x="635354" y="287552"/>
                  </a:lnTo>
                  <a:lnTo>
                    <a:pt x="635354" y="22841"/>
                  </a:lnTo>
                  <a:lnTo>
                    <a:pt x="633560" y="13953"/>
                  </a:lnTo>
                  <a:lnTo>
                    <a:pt x="628666" y="6692"/>
                  </a:lnTo>
                  <a:lnTo>
                    <a:pt x="621405" y="1795"/>
                  </a:lnTo>
                  <a:lnTo>
                    <a:pt x="612512" y="0"/>
                  </a:lnTo>
                  <a:close/>
                </a:path>
              </a:pathLst>
            </a:custGeom>
            <a:solidFill>
              <a:srgbClr val="040000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7" name="object 197"/>
          <p:cNvSpPr txBox="1"/>
          <p:nvPr/>
        </p:nvSpPr>
        <p:spPr>
          <a:xfrm>
            <a:off x="7480353" y="8143202"/>
            <a:ext cx="635635" cy="310515"/>
          </a:xfrm>
          <a:prstGeom prst="rect">
            <a:avLst/>
          </a:prstGeom>
          <a:ln w="17325">
            <a:solidFill>
              <a:srgbClr val="FFFFF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295"/>
              </a:spcBef>
            </a:pPr>
            <a:r>
              <a:rPr sz="850" b="0" spc="-10" dirty="0">
                <a:solidFill>
                  <a:srgbClr val="FFFFFF"/>
                </a:solidFill>
                <a:latin typeface="BLUETTI 1.0 Medium"/>
                <a:cs typeface="BLUETTI 1.0 Medium"/>
              </a:rPr>
              <a:t>2,500W</a:t>
            </a:r>
            <a:endParaRPr sz="850">
              <a:latin typeface="BLUETTI 1.0 Medium"/>
              <a:cs typeface="BLUETTI 1.0 Medium"/>
            </a:endParaRPr>
          </a:p>
          <a:p>
            <a:pPr marL="120015">
              <a:lnSpc>
                <a:spcPct val="100000"/>
              </a:lnSpc>
              <a:spcBef>
                <a:spcPts val="70"/>
              </a:spcBef>
            </a:pPr>
            <a:r>
              <a:rPr sz="600" b="0" dirty="0">
                <a:solidFill>
                  <a:srgbClr val="FFFFFF"/>
                </a:solidFill>
                <a:latin typeface="BLUETTI 1.0 Light"/>
                <a:cs typeface="BLUETTI 1.0 Light"/>
              </a:rPr>
              <a:t>Heat</a:t>
            </a:r>
            <a:r>
              <a:rPr sz="600" b="0" spc="15" dirty="0">
                <a:solidFill>
                  <a:srgbClr val="FFFFFF"/>
                </a:solidFill>
                <a:latin typeface="BLUETTI 1.0 Light"/>
                <a:cs typeface="BLUETTI 1.0 Light"/>
              </a:rPr>
              <a:t> </a:t>
            </a:r>
            <a:r>
              <a:rPr sz="600" b="0" spc="-20" dirty="0">
                <a:solidFill>
                  <a:srgbClr val="FFFFFF"/>
                </a:solidFill>
                <a:latin typeface="BLUETTI 1.0 Light"/>
                <a:cs typeface="BLUETTI 1.0 Light"/>
              </a:rPr>
              <a:t>Pump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8761179" y="7692900"/>
            <a:ext cx="635635" cy="310515"/>
          </a:xfrm>
          <a:custGeom>
            <a:avLst/>
            <a:gdLst/>
            <a:ahLst/>
            <a:cxnLst/>
            <a:rect l="l" t="t" r="r" b="b"/>
            <a:pathLst>
              <a:path w="635634" h="310515">
                <a:moveTo>
                  <a:pt x="612512" y="0"/>
                </a:moveTo>
                <a:lnTo>
                  <a:pt x="22852" y="0"/>
                </a:lnTo>
                <a:lnTo>
                  <a:pt x="13958" y="1795"/>
                </a:lnTo>
                <a:lnTo>
                  <a:pt x="6694" y="6692"/>
                </a:lnTo>
                <a:lnTo>
                  <a:pt x="1796" y="13953"/>
                </a:lnTo>
                <a:lnTo>
                  <a:pt x="0" y="22841"/>
                </a:lnTo>
                <a:lnTo>
                  <a:pt x="0" y="287552"/>
                </a:lnTo>
                <a:lnTo>
                  <a:pt x="1796" y="296440"/>
                </a:lnTo>
                <a:lnTo>
                  <a:pt x="6694" y="303701"/>
                </a:lnTo>
                <a:lnTo>
                  <a:pt x="13958" y="308597"/>
                </a:lnTo>
                <a:lnTo>
                  <a:pt x="22852" y="310393"/>
                </a:lnTo>
                <a:lnTo>
                  <a:pt x="612512" y="310393"/>
                </a:lnTo>
                <a:lnTo>
                  <a:pt x="621405" y="308597"/>
                </a:lnTo>
                <a:lnTo>
                  <a:pt x="628666" y="303701"/>
                </a:lnTo>
                <a:lnTo>
                  <a:pt x="633560" y="296440"/>
                </a:lnTo>
                <a:lnTo>
                  <a:pt x="635354" y="287552"/>
                </a:lnTo>
                <a:lnTo>
                  <a:pt x="635354" y="22841"/>
                </a:lnTo>
                <a:lnTo>
                  <a:pt x="633560" y="13953"/>
                </a:lnTo>
                <a:lnTo>
                  <a:pt x="628666" y="6692"/>
                </a:lnTo>
                <a:lnTo>
                  <a:pt x="621405" y="1795"/>
                </a:lnTo>
                <a:lnTo>
                  <a:pt x="612512" y="0"/>
                </a:lnTo>
                <a:close/>
              </a:path>
            </a:pathLst>
          </a:custGeom>
          <a:solidFill>
            <a:srgbClr val="04000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 txBox="1"/>
          <p:nvPr/>
        </p:nvSpPr>
        <p:spPr>
          <a:xfrm>
            <a:off x="8761179" y="7692900"/>
            <a:ext cx="635635" cy="310515"/>
          </a:xfrm>
          <a:prstGeom prst="rect">
            <a:avLst/>
          </a:prstGeom>
          <a:ln w="17325">
            <a:solidFill>
              <a:srgbClr val="FFFFF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850" b="0" spc="-10" dirty="0">
                <a:solidFill>
                  <a:srgbClr val="FFFFFF"/>
                </a:solidFill>
                <a:latin typeface="BLUETTI 1.0 Medium"/>
                <a:cs typeface="BLUETTI 1.0 Medium"/>
              </a:rPr>
              <a:t>3,500W</a:t>
            </a:r>
            <a:endParaRPr sz="850">
              <a:latin typeface="BLUETTI 1.0 Medium"/>
              <a:cs typeface="BLUETTI 1.0 Medium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600" b="0" spc="-20" dirty="0">
                <a:solidFill>
                  <a:srgbClr val="FFFFFF"/>
                </a:solidFill>
                <a:latin typeface="BLUETTI 1.0 Light"/>
                <a:cs typeface="BLUETTI 1.0 Light"/>
              </a:rPr>
              <a:t>Oven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9624145" y="8460830"/>
            <a:ext cx="635635" cy="310515"/>
          </a:xfrm>
          <a:custGeom>
            <a:avLst/>
            <a:gdLst/>
            <a:ahLst/>
            <a:cxnLst/>
            <a:rect l="l" t="t" r="r" b="b"/>
            <a:pathLst>
              <a:path w="635634" h="310515">
                <a:moveTo>
                  <a:pt x="612512" y="0"/>
                </a:moveTo>
                <a:lnTo>
                  <a:pt x="22852" y="0"/>
                </a:lnTo>
                <a:lnTo>
                  <a:pt x="13958" y="1795"/>
                </a:lnTo>
                <a:lnTo>
                  <a:pt x="6694" y="6692"/>
                </a:lnTo>
                <a:lnTo>
                  <a:pt x="1796" y="13953"/>
                </a:lnTo>
                <a:lnTo>
                  <a:pt x="0" y="22841"/>
                </a:lnTo>
                <a:lnTo>
                  <a:pt x="0" y="287552"/>
                </a:lnTo>
                <a:lnTo>
                  <a:pt x="1796" y="296440"/>
                </a:lnTo>
                <a:lnTo>
                  <a:pt x="6694" y="303701"/>
                </a:lnTo>
                <a:lnTo>
                  <a:pt x="13958" y="308597"/>
                </a:lnTo>
                <a:lnTo>
                  <a:pt x="22852" y="310393"/>
                </a:lnTo>
                <a:lnTo>
                  <a:pt x="612512" y="310393"/>
                </a:lnTo>
                <a:lnTo>
                  <a:pt x="621405" y="308597"/>
                </a:lnTo>
                <a:lnTo>
                  <a:pt x="628666" y="303701"/>
                </a:lnTo>
                <a:lnTo>
                  <a:pt x="633560" y="296440"/>
                </a:lnTo>
                <a:lnTo>
                  <a:pt x="635354" y="287552"/>
                </a:lnTo>
                <a:lnTo>
                  <a:pt x="635354" y="22841"/>
                </a:lnTo>
                <a:lnTo>
                  <a:pt x="633560" y="13953"/>
                </a:lnTo>
                <a:lnTo>
                  <a:pt x="628666" y="6692"/>
                </a:lnTo>
                <a:lnTo>
                  <a:pt x="621405" y="1795"/>
                </a:lnTo>
                <a:lnTo>
                  <a:pt x="612512" y="0"/>
                </a:lnTo>
                <a:close/>
              </a:path>
            </a:pathLst>
          </a:custGeom>
          <a:solidFill>
            <a:srgbClr val="04000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 txBox="1"/>
          <p:nvPr/>
        </p:nvSpPr>
        <p:spPr>
          <a:xfrm>
            <a:off x="9624145" y="8460830"/>
            <a:ext cx="635635" cy="310515"/>
          </a:xfrm>
          <a:prstGeom prst="rect">
            <a:avLst/>
          </a:prstGeom>
          <a:ln w="17325">
            <a:solidFill>
              <a:srgbClr val="FFFFF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295"/>
              </a:spcBef>
            </a:pPr>
            <a:r>
              <a:rPr sz="850" b="0" spc="-10" dirty="0">
                <a:solidFill>
                  <a:srgbClr val="FFFFFF"/>
                </a:solidFill>
                <a:latin typeface="BLUETTI 1.0 Medium"/>
                <a:cs typeface="BLUETTI 1.0 Medium"/>
              </a:rPr>
              <a:t>1,000W</a:t>
            </a:r>
            <a:endParaRPr sz="850">
              <a:latin typeface="BLUETTI 1.0 Medium"/>
              <a:cs typeface="BLUETTI 1.0 Medium"/>
            </a:endParaRPr>
          </a:p>
          <a:p>
            <a:pPr marL="89535">
              <a:lnSpc>
                <a:spcPct val="100000"/>
              </a:lnSpc>
              <a:spcBef>
                <a:spcPts val="70"/>
              </a:spcBef>
            </a:pPr>
            <a:r>
              <a:rPr sz="600" b="0" spc="-10" dirty="0">
                <a:solidFill>
                  <a:srgbClr val="FFFFFF"/>
                </a:solidFill>
                <a:latin typeface="BLUETTI 1.0 Light"/>
                <a:cs typeface="BLUETTI 1.0 Light"/>
              </a:rPr>
              <a:t>Refrigeration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1841591" y="7529163"/>
            <a:ext cx="635635" cy="310515"/>
          </a:xfrm>
          <a:custGeom>
            <a:avLst/>
            <a:gdLst/>
            <a:ahLst/>
            <a:cxnLst/>
            <a:rect l="l" t="t" r="r" b="b"/>
            <a:pathLst>
              <a:path w="635634" h="310515">
                <a:moveTo>
                  <a:pt x="612512" y="0"/>
                </a:moveTo>
                <a:lnTo>
                  <a:pt x="22852" y="0"/>
                </a:lnTo>
                <a:lnTo>
                  <a:pt x="13958" y="1795"/>
                </a:lnTo>
                <a:lnTo>
                  <a:pt x="6694" y="6692"/>
                </a:lnTo>
                <a:lnTo>
                  <a:pt x="1796" y="13953"/>
                </a:lnTo>
                <a:lnTo>
                  <a:pt x="0" y="22841"/>
                </a:lnTo>
                <a:lnTo>
                  <a:pt x="0" y="287552"/>
                </a:lnTo>
                <a:lnTo>
                  <a:pt x="1796" y="296440"/>
                </a:lnTo>
                <a:lnTo>
                  <a:pt x="6694" y="303701"/>
                </a:lnTo>
                <a:lnTo>
                  <a:pt x="13958" y="308597"/>
                </a:lnTo>
                <a:lnTo>
                  <a:pt x="22852" y="310393"/>
                </a:lnTo>
                <a:lnTo>
                  <a:pt x="612512" y="310393"/>
                </a:lnTo>
                <a:lnTo>
                  <a:pt x="621407" y="308597"/>
                </a:lnTo>
                <a:lnTo>
                  <a:pt x="628671" y="303701"/>
                </a:lnTo>
                <a:lnTo>
                  <a:pt x="633569" y="296440"/>
                </a:lnTo>
                <a:lnTo>
                  <a:pt x="635365" y="287552"/>
                </a:lnTo>
                <a:lnTo>
                  <a:pt x="635365" y="22841"/>
                </a:lnTo>
                <a:lnTo>
                  <a:pt x="633569" y="13953"/>
                </a:lnTo>
                <a:lnTo>
                  <a:pt x="628671" y="6692"/>
                </a:lnTo>
                <a:lnTo>
                  <a:pt x="621407" y="1795"/>
                </a:lnTo>
                <a:lnTo>
                  <a:pt x="612512" y="0"/>
                </a:lnTo>
                <a:close/>
              </a:path>
            </a:pathLst>
          </a:custGeom>
          <a:solidFill>
            <a:srgbClr val="040000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 txBox="1"/>
          <p:nvPr/>
        </p:nvSpPr>
        <p:spPr>
          <a:xfrm>
            <a:off x="11841591" y="7529163"/>
            <a:ext cx="635635" cy="310515"/>
          </a:xfrm>
          <a:prstGeom prst="rect">
            <a:avLst/>
          </a:prstGeom>
          <a:ln w="17335">
            <a:solidFill>
              <a:srgbClr val="FFFFF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850" b="0" spc="-10" dirty="0">
                <a:solidFill>
                  <a:srgbClr val="FFFFFF"/>
                </a:solidFill>
                <a:latin typeface="BLUETTI 1.0 Medium"/>
                <a:cs typeface="BLUETTI 1.0 Medium"/>
              </a:rPr>
              <a:t>11,000W</a:t>
            </a:r>
            <a:endParaRPr sz="850">
              <a:latin typeface="BLUETTI 1.0 Medium"/>
              <a:cs typeface="BLUETTI 1.0 Medium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600" b="0" spc="-10" dirty="0">
                <a:solidFill>
                  <a:srgbClr val="FFFFFF"/>
                </a:solidFill>
                <a:latin typeface="BLUETTI 1.0 Light"/>
                <a:cs typeface="BLUETTI 1.0 Light"/>
              </a:rPr>
              <a:t>Wallbox</a:t>
            </a:r>
            <a:endParaRPr sz="600">
              <a:latin typeface="BLUETTI 1.0 Light"/>
              <a:cs typeface="BLUETTI 1.0 Light"/>
            </a:endParaRPr>
          </a:p>
        </p:txBody>
      </p:sp>
      <p:grpSp>
        <p:nvGrpSpPr>
          <p:cNvPr id="204" name="object 204"/>
          <p:cNvGrpSpPr/>
          <p:nvPr/>
        </p:nvGrpSpPr>
        <p:grpSpPr>
          <a:xfrm>
            <a:off x="11839692" y="6917552"/>
            <a:ext cx="767080" cy="314325"/>
            <a:chOff x="11839692" y="6917552"/>
            <a:chExt cx="767080" cy="314325"/>
          </a:xfrm>
        </p:grpSpPr>
        <p:sp>
          <p:nvSpPr>
            <p:cNvPr id="205" name="object 205"/>
            <p:cNvSpPr/>
            <p:nvPr/>
          </p:nvSpPr>
          <p:spPr>
            <a:xfrm>
              <a:off x="11841597" y="6919457"/>
              <a:ext cx="763270" cy="310515"/>
            </a:xfrm>
            <a:custGeom>
              <a:avLst/>
              <a:gdLst/>
              <a:ahLst/>
              <a:cxnLst/>
              <a:rect l="l" t="t" r="r" b="b"/>
              <a:pathLst>
                <a:path w="763270" h="310515">
                  <a:moveTo>
                    <a:pt x="740151" y="0"/>
                  </a:moveTo>
                  <a:lnTo>
                    <a:pt x="22841" y="0"/>
                  </a:lnTo>
                  <a:lnTo>
                    <a:pt x="13948" y="1795"/>
                  </a:lnTo>
                  <a:lnTo>
                    <a:pt x="6688" y="6692"/>
                  </a:lnTo>
                  <a:lnTo>
                    <a:pt x="1794" y="13953"/>
                  </a:lnTo>
                  <a:lnTo>
                    <a:pt x="0" y="22841"/>
                  </a:lnTo>
                  <a:lnTo>
                    <a:pt x="0" y="287552"/>
                  </a:lnTo>
                  <a:lnTo>
                    <a:pt x="1794" y="296440"/>
                  </a:lnTo>
                  <a:lnTo>
                    <a:pt x="6688" y="303701"/>
                  </a:lnTo>
                  <a:lnTo>
                    <a:pt x="13948" y="308597"/>
                  </a:lnTo>
                  <a:lnTo>
                    <a:pt x="22841" y="310393"/>
                  </a:lnTo>
                  <a:lnTo>
                    <a:pt x="740151" y="310393"/>
                  </a:lnTo>
                  <a:lnTo>
                    <a:pt x="749044" y="308597"/>
                  </a:lnTo>
                  <a:lnTo>
                    <a:pt x="756304" y="303701"/>
                  </a:lnTo>
                  <a:lnTo>
                    <a:pt x="761198" y="296440"/>
                  </a:lnTo>
                  <a:lnTo>
                    <a:pt x="762992" y="287552"/>
                  </a:lnTo>
                  <a:lnTo>
                    <a:pt x="762992" y="22841"/>
                  </a:lnTo>
                  <a:lnTo>
                    <a:pt x="761198" y="13953"/>
                  </a:lnTo>
                  <a:lnTo>
                    <a:pt x="756304" y="6692"/>
                  </a:lnTo>
                  <a:lnTo>
                    <a:pt x="749044" y="1795"/>
                  </a:lnTo>
                  <a:lnTo>
                    <a:pt x="740151" y="0"/>
                  </a:lnTo>
                  <a:close/>
                </a:path>
              </a:pathLst>
            </a:custGeom>
            <a:solidFill>
              <a:srgbClr val="040000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11841597" y="6919457"/>
              <a:ext cx="763270" cy="310515"/>
            </a:xfrm>
            <a:custGeom>
              <a:avLst/>
              <a:gdLst/>
              <a:ahLst/>
              <a:cxnLst/>
              <a:rect l="l" t="t" r="r" b="b"/>
              <a:pathLst>
                <a:path w="763270" h="310515">
                  <a:moveTo>
                    <a:pt x="740151" y="310393"/>
                  </a:moveTo>
                  <a:lnTo>
                    <a:pt x="22841" y="310393"/>
                  </a:lnTo>
                  <a:lnTo>
                    <a:pt x="13948" y="308597"/>
                  </a:lnTo>
                  <a:lnTo>
                    <a:pt x="6688" y="303701"/>
                  </a:lnTo>
                  <a:lnTo>
                    <a:pt x="1794" y="296440"/>
                  </a:lnTo>
                  <a:lnTo>
                    <a:pt x="0" y="287552"/>
                  </a:lnTo>
                  <a:lnTo>
                    <a:pt x="0" y="22841"/>
                  </a:lnTo>
                  <a:lnTo>
                    <a:pt x="1794" y="13953"/>
                  </a:lnTo>
                  <a:lnTo>
                    <a:pt x="6688" y="6692"/>
                  </a:lnTo>
                  <a:lnTo>
                    <a:pt x="13948" y="1795"/>
                  </a:lnTo>
                  <a:lnTo>
                    <a:pt x="22841" y="0"/>
                  </a:lnTo>
                  <a:lnTo>
                    <a:pt x="740151" y="0"/>
                  </a:lnTo>
                  <a:lnTo>
                    <a:pt x="749044" y="1795"/>
                  </a:lnTo>
                  <a:lnTo>
                    <a:pt x="756304" y="6692"/>
                  </a:lnTo>
                  <a:lnTo>
                    <a:pt x="761198" y="13953"/>
                  </a:lnTo>
                  <a:lnTo>
                    <a:pt x="762992" y="22841"/>
                  </a:lnTo>
                  <a:lnTo>
                    <a:pt x="762992" y="287552"/>
                  </a:lnTo>
                  <a:lnTo>
                    <a:pt x="761198" y="296440"/>
                  </a:lnTo>
                  <a:lnTo>
                    <a:pt x="756304" y="303701"/>
                  </a:lnTo>
                  <a:lnTo>
                    <a:pt x="749044" y="308597"/>
                  </a:lnTo>
                  <a:lnTo>
                    <a:pt x="740151" y="310393"/>
                  </a:lnTo>
                  <a:close/>
                </a:path>
              </a:pathLst>
            </a:custGeom>
            <a:ln w="33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7" name="object 207"/>
          <p:cNvSpPr txBox="1"/>
          <p:nvPr/>
        </p:nvSpPr>
        <p:spPr>
          <a:xfrm>
            <a:off x="11901018" y="6931682"/>
            <a:ext cx="644525" cy="2692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850" b="0" spc="-10" dirty="0">
                <a:solidFill>
                  <a:srgbClr val="FFFFFF"/>
                </a:solidFill>
                <a:latin typeface="BLUETTI 1.0 Medium"/>
                <a:cs typeface="BLUETTI 1.0 Medium"/>
              </a:rPr>
              <a:t>1,900W</a:t>
            </a:r>
            <a:endParaRPr sz="850">
              <a:latin typeface="BLUETTI 1.0 Medium"/>
              <a:cs typeface="BLUETTI 1.0 Medium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600" b="0" dirty="0">
                <a:solidFill>
                  <a:srgbClr val="FFFFFF"/>
                </a:solidFill>
                <a:latin typeface="BLUETTI 1.0 Light"/>
                <a:cs typeface="BLUETTI 1.0 Light"/>
              </a:rPr>
              <a:t>Washing</a:t>
            </a:r>
            <a:r>
              <a:rPr sz="600" b="0" spc="45" dirty="0">
                <a:solidFill>
                  <a:srgbClr val="FFFFFF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FFFFFF"/>
                </a:solidFill>
                <a:latin typeface="BLUETTI 1.0 Light"/>
                <a:cs typeface="BLUETTI 1.0 Light"/>
              </a:rPr>
              <a:t>Machine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3401065" y="47"/>
            <a:ext cx="3810" cy="9095105"/>
          </a:xfrm>
          <a:custGeom>
            <a:avLst/>
            <a:gdLst/>
            <a:ahLst/>
            <a:cxnLst/>
            <a:rect l="l" t="t" r="r" b="b"/>
            <a:pathLst>
              <a:path w="3809" h="9095105">
                <a:moveTo>
                  <a:pt x="3263" y="0"/>
                </a:moveTo>
                <a:lnTo>
                  <a:pt x="1625" y="0"/>
                </a:lnTo>
                <a:lnTo>
                  <a:pt x="0" y="0"/>
                </a:lnTo>
                <a:lnTo>
                  <a:pt x="0" y="9094648"/>
                </a:lnTo>
                <a:lnTo>
                  <a:pt x="1625" y="9094648"/>
                </a:lnTo>
                <a:lnTo>
                  <a:pt x="3263" y="9094648"/>
                </a:lnTo>
                <a:lnTo>
                  <a:pt x="3263" y="0"/>
                </a:lnTo>
                <a:close/>
              </a:path>
            </a:pathLst>
          </a:custGeom>
          <a:solidFill>
            <a:srgbClr val="C9CA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9" name="object 20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881313" y="478667"/>
            <a:ext cx="5744018" cy="2027638"/>
          </a:xfrm>
          <a:prstGeom prst="rect">
            <a:avLst/>
          </a:prstGeom>
        </p:spPr>
      </p:pic>
      <p:sp>
        <p:nvSpPr>
          <p:cNvPr id="210" name="object 210"/>
          <p:cNvSpPr txBox="1"/>
          <p:nvPr/>
        </p:nvSpPr>
        <p:spPr>
          <a:xfrm>
            <a:off x="15777317" y="2609753"/>
            <a:ext cx="3864610" cy="16344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b="1" dirty="0">
                <a:solidFill>
                  <a:srgbClr val="1798D4"/>
                </a:solidFill>
                <a:latin typeface="BLUETTI 1.0"/>
                <a:cs typeface="BLUETTI 1.0"/>
              </a:rPr>
              <a:t>Why</a:t>
            </a:r>
            <a:r>
              <a:rPr sz="1900" b="1" spc="-15" dirty="0">
                <a:solidFill>
                  <a:srgbClr val="1798D4"/>
                </a:solidFill>
                <a:latin typeface="BLUETTI 1.0"/>
                <a:cs typeface="BLUETTI 1.0"/>
              </a:rPr>
              <a:t> </a:t>
            </a:r>
            <a:r>
              <a:rPr sz="1900" b="1" dirty="0">
                <a:solidFill>
                  <a:srgbClr val="1798D4"/>
                </a:solidFill>
                <a:latin typeface="BLUETTI 1.0"/>
                <a:cs typeface="BLUETTI 1.0"/>
              </a:rPr>
              <a:t>Choose</a:t>
            </a:r>
            <a:r>
              <a:rPr sz="1900" b="1" spc="-15" dirty="0">
                <a:solidFill>
                  <a:srgbClr val="1798D4"/>
                </a:solidFill>
                <a:latin typeface="BLUETTI 1.0"/>
                <a:cs typeface="BLUETTI 1.0"/>
              </a:rPr>
              <a:t> </a:t>
            </a:r>
            <a:r>
              <a:rPr sz="1900" b="1" dirty="0">
                <a:solidFill>
                  <a:srgbClr val="1798D4"/>
                </a:solidFill>
                <a:latin typeface="BLUETTI 1.0"/>
                <a:cs typeface="BLUETTI 1.0"/>
              </a:rPr>
              <a:t>BLUETTI</a:t>
            </a:r>
            <a:r>
              <a:rPr sz="1900" b="1" spc="-15" dirty="0">
                <a:solidFill>
                  <a:srgbClr val="1798D4"/>
                </a:solidFill>
                <a:latin typeface="BLUETTI 1.0"/>
                <a:cs typeface="BLUETTI 1.0"/>
              </a:rPr>
              <a:t> </a:t>
            </a:r>
            <a:r>
              <a:rPr sz="1900" b="1" dirty="0">
                <a:solidFill>
                  <a:srgbClr val="1798D4"/>
                </a:solidFill>
                <a:latin typeface="BLUETTI 1.0"/>
                <a:cs typeface="BLUETTI 1.0"/>
              </a:rPr>
              <a:t>EP2000</a:t>
            </a:r>
            <a:r>
              <a:rPr sz="1900" b="1" spc="-15" dirty="0">
                <a:solidFill>
                  <a:srgbClr val="1798D4"/>
                </a:solidFill>
                <a:latin typeface="BLUETTI 1.0"/>
                <a:cs typeface="BLUETTI 1.0"/>
              </a:rPr>
              <a:t> </a:t>
            </a:r>
            <a:r>
              <a:rPr sz="1900" b="1" spc="-25" dirty="0">
                <a:solidFill>
                  <a:srgbClr val="1798D4"/>
                </a:solidFill>
                <a:latin typeface="BLUETTI 1.0"/>
                <a:cs typeface="BLUETTI 1.0"/>
              </a:rPr>
              <a:t>ESS</a:t>
            </a:r>
            <a:endParaRPr sz="1900">
              <a:latin typeface="BLUETTI 1.0"/>
              <a:cs typeface="BLUETTI 1.0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250" b="1" dirty="0">
                <a:solidFill>
                  <a:srgbClr val="221815"/>
                </a:solidFill>
                <a:latin typeface="BLUETTI 1.0"/>
                <a:cs typeface="BLUETTI 1.0"/>
              </a:rPr>
              <a:t>Higher</a:t>
            </a:r>
            <a:r>
              <a:rPr sz="1250" b="1" spc="-45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250" b="1" spc="-25" dirty="0">
                <a:solidFill>
                  <a:srgbClr val="221815"/>
                </a:solidFill>
                <a:latin typeface="BLUETTI 1.0"/>
                <a:cs typeface="BLUETTI 1.0"/>
              </a:rPr>
              <a:t>ROI</a:t>
            </a:r>
            <a:endParaRPr sz="1250">
              <a:latin typeface="BLUETTI 1.0"/>
              <a:cs typeface="BLUETTI 1.0"/>
            </a:endParaRPr>
          </a:p>
          <a:p>
            <a:pPr marL="12700" marR="101600">
              <a:lnSpc>
                <a:spcPct val="130000"/>
              </a:lnSpc>
              <a:spcBef>
                <a:spcPts val="315"/>
              </a:spcBef>
            </a:pP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Achieve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100%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energy</a:t>
            </a:r>
            <a:r>
              <a:rPr sz="850" spc="9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self-sufficiency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with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up</a:t>
            </a:r>
            <a:r>
              <a:rPr sz="850" spc="9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to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20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kW</a:t>
            </a:r>
            <a:r>
              <a:rPr sz="850" spc="9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power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output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25" dirty="0">
                <a:solidFill>
                  <a:srgbClr val="595757"/>
                </a:solidFill>
                <a:latin typeface="BLUETTI 1.0"/>
                <a:cs typeface="BLUETTI 1.0"/>
              </a:rPr>
              <a:t>and</a:t>
            </a:r>
            <a:r>
              <a:rPr sz="850" spc="5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30</a:t>
            </a:r>
            <a:r>
              <a:rPr sz="850" spc="7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kW</a:t>
            </a:r>
            <a:r>
              <a:rPr sz="850" spc="7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PV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input.</a:t>
            </a:r>
            <a:r>
              <a:rPr sz="850" spc="7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Invest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one</a:t>
            </a:r>
            <a:r>
              <a:rPr sz="850" spc="7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BLUETTI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ESS,</a:t>
            </a:r>
            <a:r>
              <a:rPr sz="850" spc="7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and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get</a:t>
            </a:r>
            <a:r>
              <a:rPr sz="850" spc="7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the</a:t>
            </a:r>
            <a:r>
              <a:rPr sz="850" spc="7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same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returns</a:t>
            </a:r>
            <a:r>
              <a:rPr sz="850" spc="7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20" dirty="0">
                <a:solidFill>
                  <a:srgbClr val="595757"/>
                </a:solidFill>
                <a:latin typeface="BLUETTI 1.0"/>
                <a:cs typeface="BLUETTI 1.0"/>
              </a:rPr>
              <a:t>that</a:t>
            </a:r>
            <a:r>
              <a:rPr sz="850" spc="5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require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two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units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from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other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brands.</a:t>
            </a:r>
            <a:endParaRPr sz="850">
              <a:latin typeface="BLUETTI 1.0"/>
              <a:cs typeface="BLUETTI 1.0"/>
            </a:endParaRPr>
          </a:p>
          <a:p>
            <a:pPr marL="12700" marR="236220">
              <a:lnSpc>
                <a:spcPct val="130000"/>
              </a:lnSpc>
              <a:spcBef>
                <a:spcPts val="530"/>
              </a:spcBef>
            </a:pP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Up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to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97.6%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Efficiency: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The</a:t>
            </a:r>
            <a:r>
              <a:rPr sz="850" spc="9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high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voltage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system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ensures</a:t>
            </a:r>
            <a:r>
              <a:rPr sz="850" spc="9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an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impressive</a:t>
            </a:r>
            <a:r>
              <a:rPr sz="850" spc="5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inverter</a:t>
            </a:r>
            <a:r>
              <a:rPr sz="850" spc="13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efficiency,</a:t>
            </a:r>
            <a:r>
              <a:rPr sz="850" spc="14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maximizing</a:t>
            </a:r>
            <a:r>
              <a:rPr sz="850" spc="14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energy</a:t>
            </a:r>
            <a:r>
              <a:rPr sz="850" spc="13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conversion</a:t>
            </a:r>
            <a:r>
              <a:rPr sz="850" spc="14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and</a:t>
            </a:r>
            <a:r>
              <a:rPr sz="850" spc="14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reducing</a:t>
            </a:r>
            <a:r>
              <a:rPr sz="850" spc="14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waste.</a:t>
            </a:r>
            <a:endParaRPr sz="850">
              <a:latin typeface="BLUETTI 1.0"/>
              <a:cs typeface="BLUETTI 1.0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5627398" y="3426541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96961" y="0"/>
                </a:moveTo>
                <a:lnTo>
                  <a:pt x="0" y="0"/>
                </a:lnTo>
              </a:path>
            </a:pathLst>
          </a:custGeom>
          <a:ln w="8443">
            <a:solidFill>
              <a:srgbClr val="5957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5627398" y="3997569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96961" y="0"/>
                </a:moveTo>
                <a:lnTo>
                  <a:pt x="0" y="0"/>
                </a:lnTo>
              </a:path>
            </a:pathLst>
          </a:custGeom>
          <a:ln w="8443">
            <a:solidFill>
              <a:srgbClr val="595757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3" name="object 21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4465927" y="3377613"/>
            <a:ext cx="569542" cy="569542"/>
          </a:xfrm>
          <a:prstGeom prst="rect">
            <a:avLst/>
          </a:prstGeom>
        </p:spPr>
      </p:pic>
      <p:sp>
        <p:nvSpPr>
          <p:cNvPr id="214" name="object 214"/>
          <p:cNvSpPr txBox="1"/>
          <p:nvPr/>
        </p:nvSpPr>
        <p:spPr>
          <a:xfrm>
            <a:off x="15777312" y="7034734"/>
            <a:ext cx="3703954" cy="69977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250" b="1" spc="-10" dirty="0">
                <a:solidFill>
                  <a:srgbClr val="221815"/>
                </a:solidFill>
                <a:latin typeface="BLUETTI 1.0"/>
                <a:cs typeface="BLUETTI 1.0"/>
              </a:rPr>
              <a:t>Universal</a:t>
            </a:r>
            <a:r>
              <a:rPr sz="1250" b="1" spc="15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250" b="1" spc="-10" dirty="0">
                <a:solidFill>
                  <a:srgbClr val="221815"/>
                </a:solidFill>
                <a:latin typeface="BLUETTI 1.0"/>
                <a:cs typeface="BLUETTI 1.0"/>
              </a:rPr>
              <a:t>Compatibility</a:t>
            </a:r>
            <a:endParaRPr sz="1250">
              <a:latin typeface="BLUETTI 1.0"/>
              <a:cs typeface="BLUETTI 1.0"/>
            </a:endParaRPr>
          </a:p>
          <a:p>
            <a:pPr marL="12700" marR="5080">
              <a:lnSpc>
                <a:spcPct val="130000"/>
              </a:lnSpc>
              <a:spcBef>
                <a:spcPts val="320"/>
              </a:spcBef>
            </a:pP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Whether</a:t>
            </a:r>
            <a:r>
              <a:rPr sz="850" spc="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you</a:t>
            </a:r>
            <a:r>
              <a:rPr sz="850" spc="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have</a:t>
            </a:r>
            <a:r>
              <a:rPr sz="850" spc="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an</a:t>
            </a:r>
            <a:r>
              <a:rPr sz="850" spc="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existing</a:t>
            </a:r>
            <a:r>
              <a:rPr sz="850" spc="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solar</a:t>
            </a:r>
            <a:r>
              <a:rPr sz="850" spc="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rooftop</a:t>
            </a:r>
            <a:r>
              <a:rPr sz="850" spc="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or</a:t>
            </a:r>
            <a:r>
              <a:rPr sz="850" spc="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plan</a:t>
            </a:r>
            <a:r>
              <a:rPr sz="850" spc="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to</a:t>
            </a:r>
            <a:r>
              <a:rPr sz="850" spc="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install</a:t>
            </a:r>
            <a:r>
              <a:rPr sz="850" spc="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a</a:t>
            </a:r>
            <a:r>
              <a:rPr sz="850" spc="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new</a:t>
            </a:r>
            <a:r>
              <a:rPr sz="850" spc="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one,</a:t>
            </a:r>
            <a:r>
              <a:rPr sz="850" spc="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25" dirty="0">
                <a:solidFill>
                  <a:srgbClr val="595757"/>
                </a:solidFill>
                <a:latin typeface="BLUETTI 1.0"/>
                <a:cs typeface="BLUETTI 1.0"/>
              </a:rPr>
              <a:t>the</a:t>
            </a:r>
            <a:r>
              <a:rPr sz="850" spc="5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EP2000</a:t>
            </a:r>
            <a:r>
              <a:rPr sz="850" spc="6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ESS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offers</a:t>
            </a:r>
            <a:r>
              <a:rPr sz="850" spc="9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excellent</a:t>
            </a:r>
            <a:r>
              <a:rPr sz="850" spc="1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compatibility</a:t>
            </a:r>
            <a:r>
              <a:rPr sz="850" spc="9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to</a:t>
            </a:r>
            <a:r>
              <a:rPr sz="850" spc="1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integrate</a:t>
            </a:r>
            <a:r>
              <a:rPr sz="850" spc="1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with</a:t>
            </a:r>
            <a:r>
              <a:rPr sz="850" spc="9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any</a:t>
            </a:r>
            <a:r>
              <a:rPr sz="850" spc="1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setup.</a:t>
            </a:r>
            <a:endParaRPr sz="850">
              <a:latin typeface="BLUETTI 1.0"/>
              <a:cs typeface="BLUETTI 1.0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5627398" y="7490578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96961" y="0"/>
                </a:moveTo>
                <a:lnTo>
                  <a:pt x="0" y="0"/>
                </a:lnTo>
              </a:path>
            </a:pathLst>
          </a:custGeom>
          <a:ln w="8443">
            <a:solidFill>
              <a:srgbClr val="595757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6" name="object 216"/>
          <p:cNvGrpSpPr/>
          <p:nvPr/>
        </p:nvGrpSpPr>
        <p:grpSpPr>
          <a:xfrm>
            <a:off x="14465927" y="7164885"/>
            <a:ext cx="569595" cy="569595"/>
            <a:chOff x="14465927" y="7164885"/>
            <a:chExt cx="569595" cy="569595"/>
          </a:xfrm>
        </p:grpSpPr>
        <p:sp>
          <p:nvSpPr>
            <p:cNvPr id="217" name="object 217"/>
            <p:cNvSpPr/>
            <p:nvPr/>
          </p:nvSpPr>
          <p:spPr>
            <a:xfrm>
              <a:off x="14471556" y="7170513"/>
              <a:ext cx="558800" cy="558800"/>
            </a:xfrm>
            <a:custGeom>
              <a:avLst/>
              <a:gdLst/>
              <a:ahLst/>
              <a:cxnLst/>
              <a:rect l="l" t="t" r="r" b="b"/>
              <a:pathLst>
                <a:path w="558800" h="558800">
                  <a:moveTo>
                    <a:pt x="558285" y="279142"/>
                  </a:moveTo>
                  <a:lnTo>
                    <a:pt x="554631" y="324419"/>
                  </a:lnTo>
                  <a:lnTo>
                    <a:pt x="544053" y="367371"/>
                  </a:lnTo>
                  <a:lnTo>
                    <a:pt x="527126" y="407422"/>
                  </a:lnTo>
                  <a:lnTo>
                    <a:pt x="504425" y="443998"/>
                  </a:lnTo>
                  <a:lnTo>
                    <a:pt x="476524" y="476524"/>
                  </a:lnTo>
                  <a:lnTo>
                    <a:pt x="443998" y="504425"/>
                  </a:lnTo>
                  <a:lnTo>
                    <a:pt x="407422" y="527126"/>
                  </a:lnTo>
                  <a:lnTo>
                    <a:pt x="367371" y="544053"/>
                  </a:lnTo>
                  <a:lnTo>
                    <a:pt x="324419" y="554631"/>
                  </a:lnTo>
                  <a:lnTo>
                    <a:pt x="279142" y="558285"/>
                  </a:lnTo>
                  <a:lnTo>
                    <a:pt x="233865" y="554631"/>
                  </a:lnTo>
                  <a:lnTo>
                    <a:pt x="190913" y="544053"/>
                  </a:lnTo>
                  <a:lnTo>
                    <a:pt x="150862" y="527126"/>
                  </a:lnTo>
                  <a:lnTo>
                    <a:pt x="114286" y="504425"/>
                  </a:lnTo>
                  <a:lnTo>
                    <a:pt x="81760" y="476524"/>
                  </a:lnTo>
                  <a:lnTo>
                    <a:pt x="53859" y="443998"/>
                  </a:lnTo>
                  <a:lnTo>
                    <a:pt x="31158" y="407422"/>
                  </a:lnTo>
                  <a:lnTo>
                    <a:pt x="14231" y="367371"/>
                  </a:lnTo>
                  <a:lnTo>
                    <a:pt x="3653" y="324419"/>
                  </a:lnTo>
                  <a:lnTo>
                    <a:pt x="0" y="279142"/>
                  </a:lnTo>
                  <a:lnTo>
                    <a:pt x="3653" y="233865"/>
                  </a:lnTo>
                  <a:lnTo>
                    <a:pt x="14231" y="190913"/>
                  </a:lnTo>
                  <a:lnTo>
                    <a:pt x="31158" y="150862"/>
                  </a:lnTo>
                  <a:lnTo>
                    <a:pt x="53859" y="114286"/>
                  </a:lnTo>
                  <a:lnTo>
                    <a:pt x="81760" y="81760"/>
                  </a:lnTo>
                  <a:lnTo>
                    <a:pt x="114286" y="53859"/>
                  </a:lnTo>
                  <a:lnTo>
                    <a:pt x="150862" y="31158"/>
                  </a:lnTo>
                  <a:lnTo>
                    <a:pt x="190913" y="14231"/>
                  </a:lnTo>
                  <a:lnTo>
                    <a:pt x="233865" y="3653"/>
                  </a:lnTo>
                  <a:lnTo>
                    <a:pt x="279142" y="0"/>
                  </a:lnTo>
                  <a:lnTo>
                    <a:pt x="324419" y="3653"/>
                  </a:lnTo>
                  <a:lnTo>
                    <a:pt x="367371" y="14231"/>
                  </a:lnTo>
                  <a:lnTo>
                    <a:pt x="407422" y="31158"/>
                  </a:lnTo>
                  <a:lnTo>
                    <a:pt x="443998" y="53859"/>
                  </a:lnTo>
                  <a:lnTo>
                    <a:pt x="476524" y="81760"/>
                  </a:lnTo>
                  <a:lnTo>
                    <a:pt x="504425" y="114286"/>
                  </a:lnTo>
                  <a:lnTo>
                    <a:pt x="527126" y="150862"/>
                  </a:lnTo>
                  <a:lnTo>
                    <a:pt x="544053" y="190913"/>
                  </a:lnTo>
                  <a:lnTo>
                    <a:pt x="554631" y="233865"/>
                  </a:lnTo>
                  <a:lnTo>
                    <a:pt x="558285" y="279142"/>
                  </a:lnTo>
                  <a:close/>
                </a:path>
              </a:pathLst>
            </a:custGeom>
            <a:ln w="11257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14579779" y="7383052"/>
              <a:ext cx="325120" cy="217170"/>
            </a:xfrm>
            <a:custGeom>
              <a:avLst/>
              <a:gdLst/>
              <a:ahLst/>
              <a:cxnLst/>
              <a:rect l="l" t="t" r="r" b="b"/>
              <a:pathLst>
                <a:path w="325119" h="217170">
                  <a:moveTo>
                    <a:pt x="324624" y="199047"/>
                  </a:moveTo>
                  <a:lnTo>
                    <a:pt x="324065" y="188823"/>
                  </a:lnTo>
                  <a:lnTo>
                    <a:pt x="316496" y="163601"/>
                  </a:lnTo>
                  <a:lnTo>
                    <a:pt x="316496" y="195389"/>
                  </a:lnTo>
                  <a:lnTo>
                    <a:pt x="315734" y="199390"/>
                  </a:lnTo>
                  <a:lnTo>
                    <a:pt x="305447" y="208051"/>
                  </a:lnTo>
                  <a:lnTo>
                    <a:pt x="70459" y="208051"/>
                  </a:lnTo>
                  <a:lnTo>
                    <a:pt x="67868" y="207187"/>
                  </a:lnTo>
                  <a:lnTo>
                    <a:pt x="63271" y="203758"/>
                  </a:lnTo>
                  <a:lnTo>
                    <a:pt x="61696" y="201536"/>
                  </a:lnTo>
                  <a:lnTo>
                    <a:pt x="35039" y="112687"/>
                  </a:lnTo>
                  <a:lnTo>
                    <a:pt x="292176" y="112687"/>
                  </a:lnTo>
                  <a:lnTo>
                    <a:pt x="316382" y="193357"/>
                  </a:lnTo>
                  <a:lnTo>
                    <a:pt x="316496" y="195389"/>
                  </a:lnTo>
                  <a:lnTo>
                    <a:pt x="316496" y="163601"/>
                  </a:lnTo>
                  <a:lnTo>
                    <a:pt x="289572" y="73837"/>
                  </a:lnTo>
                  <a:lnTo>
                    <a:pt x="289572" y="104025"/>
                  </a:lnTo>
                  <a:lnTo>
                    <a:pt x="32448" y="104025"/>
                  </a:lnTo>
                  <a:lnTo>
                    <a:pt x="8255" y="23355"/>
                  </a:lnTo>
                  <a:lnTo>
                    <a:pt x="8140" y="21323"/>
                  </a:lnTo>
                  <a:lnTo>
                    <a:pt x="8890" y="17322"/>
                  </a:lnTo>
                  <a:lnTo>
                    <a:pt x="19177" y="8661"/>
                  </a:lnTo>
                  <a:lnTo>
                    <a:pt x="254165" y="8661"/>
                  </a:lnTo>
                  <a:lnTo>
                    <a:pt x="256755" y="9525"/>
                  </a:lnTo>
                  <a:lnTo>
                    <a:pt x="261366" y="12954"/>
                  </a:lnTo>
                  <a:lnTo>
                    <a:pt x="262928" y="15189"/>
                  </a:lnTo>
                  <a:lnTo>
                    <a:pt x="289572" y="104025"/>
                  </a:lnTo>
                  <a:lnTo>
                    <a:pt x="289572" y="73837"/>
                  </a:lnTo>
                  <a:lnTo>
                    <a:pt x="272059" y="15443"/>
                  </a:lnTo>
                  <a:lnTo>
                    <a:pt x="251294" y="0"/>
                  </a:lnTo>
                  <a:lnTo>
                    <a:pt x="21323" y="0"/>
                  </a:lnTo>
                  <a:lnTo>
                    <a:pt x="11366" y="2400"/>
                  </a:lnTo>
                  <a:lnTo>
                    <a:pt x="3937" y="8737"/>
                  </a:lnTo>
                  <a:lnTo>
                    <a:pt x="0" y="17665"/>
                  </a:lnTo>
                  <a:lnTo>
                    <a:pt x="558" y="27889"/>
                  </a:lnTo>
                  <a:lnTo>
                    <a:pt x="52565" y="201269"/>
                  </a:lnTo>
                  <a:lnTo>
                    <a:pt x="73329" y="216712"/>
                  </a:lnTo>
                  <a:lnTo>
                    <a:pt x="303326" y="216712"/>
                  </a:lnTo>
                  <a:lnTo>
                    <a:pt x="313270" y="214312"/>
                  </a:lnTo>
                  <a:lnTo>
                    <a:pt x="320624" y="208051"/>
                  </a:lnTo>
                  <a:lnTo>
                    <a:pt x="324624" y="199047"/>
                  </a:lnTo>
                  <a:close/>
                </a:path>
              </a:pathLst>
            </a:custGeom>
            <a:solidFill>
              <a:srgbClr val="1798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9" name="object 21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669667" y="7272516"/>
              <a:ext cx="252235" cy="327230"/>
            </a:xfrm>
            <a:prstGeom prst="rect">
              <a:avLst/>
            </a:prstGeom>
          </p:spPr>
        </p:pic>
      </p:grpSp>
      <p:sp>
        <p:nvSpPr>
          <p:cNvPr id="220" name="object 220"/>
          <p:cNvSpPr txBox="1"/>
          <p:nvPr/>
        </p:nvSpPr>
        <p:spPr>
          <a:xfrm>
            <a:off x="15777317" y="7885908"/>
            <a:ext cx="1067435" cy="71628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250" b="1" dirty="0">
                <a:solidFill>
                  <a:srgbClr val="221815"/>
                </a:solidFill>
                <a:latin typeface="BLUETTI 1.0"/>
                <a:cs typeface="BLUETTI 1.0"/>
              </a:rPr>
              <a:t>More</a:t>
            </a:r>
            <a:r>
              <a:rPr sz="1250" b="1" spc="-45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250" b="1" spc="-10" dirty="0">
                <a:solidFill>
                  <a:srgbClr val="221815"/>
                </a:solidFill>
                <a:latin typeface="BLUETTI 1.0"/>
                <a:cs typeface="BLUETTI 1.0"/>
              </a:rPr>
              <a:t>Features</a:t>
            </a:r>
            <a:endParaRPr sz="1250">
              <a:latin typeface="BLUETTI 1.0"/>
              <a:cs typeface="BLUETTI 1.0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10−Year</a:t>
            </a:r>
            <a:r>
              <a:rPr sz="850" spc="3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Warranty</a:t>
            </a:r>
            <a:endParaRPr sz="850">
              <a:latin typeface="BLUETTI 1.0"/>
              <a:cs typeface="BLUETTI 1.0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Smart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App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Control</a:t>
            </a:r>
            <a:endParaRPr sz="850">
              <a:latin typeface="BLUETTI 1.0"/>
              <a:cs typeface="BLUETTI 1.0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5627398" y="8334673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96961" y="0"/>
                </a:moveTo>
                <a:lnTo>
                  <a:pt x="0" y="0"/>
                </a:lnTo>
              </a:path>
            </a:pathLst>
          </a:custGeom>
          <a:ln w="8443">
            <a:solidFill>
              <a:srgbClr val="5957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15627398" y="8526950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96961" y="0"/>
                </a:moveTo>
                <a:lnTo>
                  <a:pt x="0" y="0"/>
                </a:lnTo>
              </a:path>
            </a:pathLst>
          </a:custGeom>
          <a:ln w="8443">
            <a:solidFill>
              <a:srgbClr val="5957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 txBox="1"/>
          <p:nvPr/>
        </p:nvSpPr>
        <p:spPr>
          <a:xfrm>
            <a:off x="17146976" y="8201923"/>
            <a:ext cx="1052195" cy="54673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Safest</a:t>
            </a:r>
            <a:r>
              <a:rPr sz="850" spc="5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LFP</a:t>
            </a:r>
            <a:r>
              <a:rPr sz="850" spc="6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Batteries</a:t>
            </a:r>
            <a:endParaRPr sz="850">
              <a:latin typeface="BLUETTI 1.0"/>
              <a:cs typeface="BLUETTI 1.0"/>
            </a:endParaRPr>
          </a:p>
          <a:p>
            <a:pPr marL="12700" marR="106045">
              <a:lnSpc>
                <a:spcPct val="113000"/>
              </a:lnSpc>
              <a:spcBef>
                <a:spcPts val="325"/>
              </a:spcBef>
            </a:pP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Seamless</a:t>
            </a:r>
            <a:r>
              <a:rPr sz="850" spc="14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Backup</a:t>
            </a:r>
            <a:r>
              <a:rPr sz="850" spc="5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Switch</a:t>
            </a:r>
            <a:r>
              <a:rPr sz="850" spc="5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in</a:t>
            </a:r>
            <a:r>
              <a:rPr sz="850" spc="5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20" dirty="0">
                <a:solidFill>
                  <a:srgbClr val="595757"/>
                </a:solidFill>
                <a:latin typeface="BLUETTI 1.0"/>
                <a:cs typeface="BLUETTI 1.0"/>
              </a:rPr>
              <a:t>10ms</a:t>
            </a:r>
            <a:endParaRPr sz="850">
              <a:latin typeface="BLUETTI 1.0"/>
              <a:cs typeface="BLUETTI 1.0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7009468" y="8334673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96972" y="0"/>
                </a:moveTo>
                <a:lnTo>
                  <a:pt x="0" y="0"/>
                </a:lnTo>
              </a:path>
            </a:pathLst>
          </a:custGeom>
          <a:ln w="8443">
            <a:solidFill>
              <a:srgbClr val="5957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7009468" y="8526950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96972" y="0"/>
                </a:moveTo>
                <a:lnTo>
                  <a:pt x="0" y="0"/>
                </a:lnTo>
              </a:path>
            </a:pathLst>
          </a:custGeom>
          <a:ln w="8443">
            <a:solidFill>
              <a:srgbClr val="5957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 txBox="1"/>
          <p:nvPr/>
        </p:nvSpPr>
        <p:spPr>
          <a:xfrm>
            <a:off x="18465810" y="8201923"/>
            <a:ext cx="1170940" cy="400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5000"/>
              </a:lnSpc>
              <a:spcBef>
                <a:spcPts val="90"/>
              </a:spcBef>
            </a:pP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Elegant</a:t>
            </a:r>
            <a:r>
              <a:rPr sz="850" spc="12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Appearance</a:t>
            </a:r>
            <a:r>
              <a:rPr sz="850" spc="5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IP65</a:t>
            </a:r>
            <a:r>
              <a:rPr sz="850" spc="10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Protection</a:t>
            </a:r>
            <a:r>
              <a:rPr sz="850" spc="10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Rating</a:t>
            </a:r>
            <a:endParaRPr sz="850">
              <a:latin typeface="BLUETTI 1.0"/>
              <a:cs typeface="BLUETTI 1.0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8323715" y="8334673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96972" y="0"/>
                </a:moveTo>
                <a:lnTo>
                  <a:pt x="0" y="0"/>
                </a:lnTo>
              </a:path>
            </a:pathLst>
          </a:custGeom>
          <a:ln w="8443">
            <a:solidFill>
              <a:srgbClr val="5957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18323715" y="8526950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96972" y="0"/>
                </a:moveTo>
                <a:lnTo>
                  <a:pt x="0" y="0"/>
                </a:lnTo>
              </a:path>
            </a:pathLst>
          </a:custGeom>
          <a:ln w="8443">
            <a:solidFill>
              <a:srgbClr val="595757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29" name="object 229"/>
          <p:cNvGrpSpPr/>
          <p:nvPr/>
        </p:nvGrpSpPr>
        <p:grpSpPr>
          <a:xfrm>
            <a:off x="14465927" y="8101376"/>
            <a:ext cx="569595" cy="569595"/>
            <a:chOff x="14465927" y="8101376"/>
            <a:chExt cx="569595" cy="569595"/>
          </a:xfrm>
        </p:grpSpPr>
        <p:sp>
          <p:nvSpPr>
            <p:cNvPr id="230" name="object 230"/>
            <p:cNvSpPr/>
            <p:nvPr/>
          </p:nvSpPr>
          <p:spPr>
            <a:xfrm>
              <a:off x="14471556" y="8107005"/>
              <a:ext cx="558800" cy="558800"/>
            </a:xfrm>
            <a:custGeom>
              <a:avLst/>
              <a:gdLst/>
              <a:ahLst/>
              <a:cxnLst/>
              <a:rect l="l" t="t" r="r" b="b"/>
              <a:pathLst>
                <a:path w="558800" h="558800">
                  <a:moveTo>
                    <a:pt x="558285" y="279142"/>
                  </a:moveTo>
                  <a:lnTo>
                    <a:pt x="554631" y="324419"/>
                  </a:lnTo>
                  <a:lnTo>
                    <a:pt x="544053" y="367371"/>
                  </a:lnTo>
                  <a:lnTo>
                    <a:pt x="527126" y="407422"/>
                  </a:lnTo>
                  <a:lnTo>
                    <a:pt x="504425" y="443998"/>
                  </a:lnTo>
                  <a:lnTo>
                    <a:pt x="476524" y="476524"/>
                  </a:lnTo>
                  <a:lnTo>
                    <a:pt x="443998" y="504425"/>
                  </a:lnTo>
                  <a:lnTo>
                    <a:pt x="407422" y="527126"/>
                  </a:lnTo>
                  <a:lnTo>
                    <a:pt x="367371" y="544053"/>
                  </a:lnTo>
                  <a:lnTo>
                    <a:pt x="324419" y="554631"/>
                  </a:lnTo>
                  <a:lnTo>
                    <a:pt x="279142" y="558285"/>
                  </a:lnTo>
                  <a:lnTo>
                    <a:pt x="233865" y="554631"/>
                  </a:lnTo>
                  <a:lnTo>
                    <a:pt x="190913" y="544053"/>
                  </a:lnTo>
                  <a:lnTo>
                    <a:pt x="150862" y="527126"/>
                  </a:lnTo>
                  <a:lnTo>
                    <a:pt x="114286" y="504425"/>
                  </a:lnTo>
                  <a:lnTo>
                    <a:pt x="81760" y="476524"/>
                  </a:lnTo>
                  <a:lnTo>
                    <a:pt x="53859" y="443998"/>
                  </a:lnTo>
                  <a:lnTo>
                    <a:pt x="31158" y="407422"/>
                  </a:lnTo>
                  <a:lnTo>
                    <a:pt x="14231" y="367371"/>
                  </a:lnTo>
                  <a:lnTo>
                    <a:pt x="3653" y="324419"/>
                  </a:lnTo>
                  <a:lnTo>
                    <a:pt x="0" y="279142"/>
                  </a:lnTo>
                  <a:lnTo>
                    <a:pt x="3653" y="233865"/>
                  </a:lnTo>
                  <a:lnTo>
                    <a:pt x="14231" y="190913"/>
                  </a:lnTo>
                  <a:lnTo>
                    <a:pt x="31158" y="150862"/>
                  </a:lnTo>
                  <a:lnTo>
                    <a:pt x="53859" y="114286"/>
                  </a:lnTo>
                  <a:lnTo>
                    <a:pt x="81760" y="81760"/>
                  </a:lnTo>
                  <a:lnTo>
                    <a:pt x="114286" y="53859"/>
                  </a:lnTo>
                  <a:lnTo>
                    <a:pt x="150862" y="31158"/>
                  </a:lnTo>
                  <a:lnTo>
                    <a:pt x="190913" y="14231"/>
                  </a:lnTo>
                  <a:lnTo>
                    <a:pt x="233865" y="3653"/>
                  </a:lnTo>
                  <a:lnTo>
                    <a:pt x="279142" y="0"/>
                  </a:lnTo>
                  <a:lnTo>
                    <a:pt x="324419" y="3653"/>
                  </a:lnTo>
                  <a:lnTo>
                    <a:pt x="367371" y="14231"/>
                  </a:lnTo>
                  <a:lnTo>
                    <a:pt x="407422" y="31158"/>
                  </a:lnTo>
                  <a:lnTo>
                    <a:pt x="443998" y="53859"/>
                  </a:lnTo>
                  <a:lnTo>
                    <a:pt x="476524" y="81760"/>
                  </a:lnTo>
                  <a:lnTo>
                    <a:pt x="504425" y="114286"/>
                  </a:lnTo>
                  <a:lnTo>
                    <a:pt x="527126" y="150862"/>
                  </a:lnTo>
                  <a:lnTo>
                    <a:pt x="544053" y="190913"/>
                  </a:lnTo>
                  <a:lnTo>
                    <a:pt x="554631" y="233865"/>
                  </a:lnTo>
                  <a:lnTo>
                    <a:pt x="558285" y="279142"/>
                  </a:lnTo>
                  <a:close/>
                </a:path>
              </a:pathLst>
            </a:custGeom>
            <a:ln w="11257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14615393" y="8208058"/>
              <a:ext cx="271145" cy="356235"/>
            </a:xfrm>
            <a:custGeom>
              <a:avLst/>
              <a:gdLst/>
              <a:ahLst/>
              <a:cxnLst/>
              <a:rect l="l" t="t" r="r" b="b"/>
              <a:pathLst>
                <a:path w="271144" h="356234">
                  <a:moveTo>
                    <a:pt x="135370" y="0"/>
                  </a:moveTo>
                  <a:lnTo>
                    <a:pt x="73737" y="9574"/>
                  </a:lnTo>
                  <a:lnTo>
                    <a:pt x="12179" y="38298"/>
                  </a:lnTo>
                  <a:lnTo>
                    <a:pt x="0" y="139154"/>
                  </a:lnTo>
                  <a:lnTo>
                    <a:pt x="563" y="156427"/>
                  </a:lnTo>
                  <a:lnTo>
                    <a:pt x="8981" y="207386"/>
                  </a:lnTo>
                  <a:lnTo>
                    <a:pt x="26569" y="254339"/>
                  </a:lnTo>
                  <a:lnTo>
                    <a:pt x="52602" y="295945"/>
                  </a:lnTo>
                  <a:lnTo>
                    <a:pt x="85983" y="329872"/>
                  </a:lnTo>
                  <a:lnTo>
                    <a:pt x="125441" y="354095"/>
                  </a:lnTo>
                  <a:lnTo>
                    <a:pt x="131835" y="356189"/>
                  </a:lnTo>
                  <a:lnTo>
                    <a:pt x="138770" y="356189"/>
                  </a:lnTo>
                  <a:lnTo>
                    <a:pt x="142057" y="355491"/>
                  </a:lnTo>
                  <a:lnTo>
                    <a:pt x="145164" y="354095"/>
                  </a:lnTo>
                  <a:lnTo>
                    <a:pt x="158871" y="347239"/>
                  </a:lnTo>
                  <a:lnTo>
                    <a:pt x="133108" y="347239"/>
                  </a:lnTo>
                  <a:lnTo>
                    <a:pt x="131036" y="346800"/>
                  </a:lnTo>
                  <a:lnTo>
                    <a:pt x="91553" y="322869"/>
                  </a:lnTo>
                  <a:lnTo>
                    <a:pt x="59612" y="290386"/>
                  </a:lnTo>
                  <a:lnTo>
                    <a:pt x="34574" y="250358"/>
                  </a:lnTo>
                  <a:lnTo>
                    <a:pt x="17616" y="205045"/>
                  </a:lnTo>
                  <a:lnTo>
                    <a:pt x="9489" y="155801"/>
                  </a:lnTo>
                  <a:lnTo>
                    <a:pt x="8949" y="139154"/>
                  </a:lnTo>
                  <a:lnTo>
                    <a:pt x="8951" y="57514"/>
                  </a:lnTo>
                  <a:lnTo>
                    <a:pt x="46568" y="29721"/>
                  </a:lnTo>
                  <a:lnTo>
                    <a:pt x="105798" y="11247"/>
                  </a:lnTo>
                  <a:lnTo>
                    <a:pt x="135370" y="8938"/>
                  </a:lnTo>
                  <a:lnTo>
                    <a:pt x="194248" y="8938"/>
                  </a:lnTo>
                  <a:lnTo>
                    <a:pt x="166188" y="2393"/>
                  </a:lnTo>
                  <a:lnTo>
                    <a:pt x="135370" y="0"/>
                  </a:lnTo>
                  <a:close/>
                </a:path>
                <a:path w="271144" h="356234">
                  <a:moveTo>
                    <a:pt x="194248" y="8938"/>
                  </a:moveTo>
                  <a:lnTo>
                    <a:pt x="135370" y="8938"/>
                  </a:lnTo>
                  <a:lnTo>
                    <a:pt x="164932" y="11247"/>
                  </a:lnTo>
                  <a:lnTo>
                    <a:pt x="194512" y="18175"/>
                  </a:lnTo>
                  <a:lnTo>
                    <a:pt x="253721" y="45885"/>
                  </a:lnTo>
                  <a:lnTo>
                    <a:pt x="261669" y="57514"/>
                  </a:lnTo>
                  <a:lnTo>
                    <a:pt x="261669" y="139154"/>
                  </a:lnTo>
                  <a:lnTo>
                    <a:pt x="256787" y="188797"/>
                  </a:lnTo>
                  <a:lnTo>
                    <a:pt x="242621" y="235793"/>
                  </a:lnTo>
                  <a:lnTo>
                    <a:pt x="220116" y="277855"/>
                  </a:lnTo>
                  <a:lnTo>
                    <a:pt x="190544" y="312847"/>
                  </a:lnTo>
                  <a:lnTo>
                    <a:pt x="154541" y="339415"/>
                  </a:lnTo>
                  <a:lnTo>
                    <a:pt x="137498" y="347239"/>
                  </a:lnTo>
                  <a:lnTo>
                    <a:pt x="158871" y="347239"/>
                  </a:lnTo>
                  <a:lnTo>
                    <a:pt x="196690" y="319343"/>
                  </a:lnTo>
                  <a:lnTo>
                    <a:pt x="227514" y="282881"/>
                  </a:lnTo>
                  <a:lnTo>
                    <a:pt x="250885" y="239200"/>
                  </a:lnTo>
                  <a:lnTo>
                    <a:pt x="265565" y="190511"/>
                  </a:lnTo>
                  <a:lnTo>
                    <a:pt x="270607" y="139154"/>
                  </a:lnTo>
                  <a:lnTo>
                    <a:pt x="270607" y="56006"/>
                  </a:lnTo>
                  <a:lnTo>
                    <a:pt x="227731" y="21542"/>
                  </a:lnTo>
                  <a:lnTo>
                    <a:pt x="196974" y="9574"/>
                  </a:lnTo>
                  <a:lnTo>
                    <a:pt x="194248" y="8938"/>
                  </a:lnTo>
                  <a:close/>
                </a:path>
              </a:pathLst>
            </a:custGeom>
            <a:solidFill>
              <a:srgbClr val="1798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2" name="object 2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669072" y="8315403"/>
              <a:ext cx="165494" cy="143137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14632164" y="8228186"/>
              <a:ext cx="239395" cy="316230"/>
            </a:xfrm>
            <a:custGeom>
              <a:avLst/>
              <a:gdLst/>
              <a:ahLst/>
              <a:cxnLst/>
              <a:rect l="l" t="t" r="r" b="b"/>
              <a:pathLst>
                <a:path w="239394" h="316229">
                  <a:moveTo>
                    <a:pt x="119711" y="0"/>
                  </a:moveTo>
                  <a:lnTo>
                    <a:pt x="65330" y="8385"/>
                  </a:lnTo>
                  <a:lnTo>
                    <a:pt x="10975" y="33547"/>
                  </a:lnTo>
                  <a:lnTo>
                    <a:pt x="0" y="123101"/>
                  </a:lnTo>
                  <a:lnTo>
                    <a:pt x="498" y="138429"/>
                  </a:lnTo>
                  <a:lnTo>
                    <a:pt x="7942" y="183644"/>
                  </a:lnTo>
                  <a:lnTo>
                    <a:pt x="23483" y="225330"/>
                  </a:lnTo>
                  <a:lnTo>
                    <a:pt x="46479" y="262267"/>
                  </a:lnTo>
                  <a:lnTo>
                    <a:pt x="75940" y="292422"/>
                  </a:lnTo>
                  <a:lnTo>
                    <a:pt x="110750" y="314029"/>
                  </a:lnTo>
                  <a:lnTo>
                    <a:pt x="116537" y="315943"/>
                  </a:lnTo>
                  <a:lnTo>
                    <a:pt x="122773" y="315943"/>
                  </a:lnTo>
                  <a:lnTo>
                    <a:pt x="125745" y="315301"/>
                  </a:lnTo>
                  <a:lnTo>
                    <a:pt x="128560" y="314029"/>
                  </a:lnTo>
                  <a:lnTo>
                    <a:pt x="133597" y="311474"/>
                  </a:lnTo>
                  <a:lnTo>
                    <a:pt x="117178" y="311474"/>
                  </a:lnTo>
                  <a:lnTo>
                    <a:pt x="114826" y="310967"/>
                  </a:lnTo>
                  <a:lnTo>
                    <a:pt x="78744" y="288937"/>
                  </a:lnTo>
                  <a:lnTo>
                    <a:pt x="49992" y="259499"/>
                  </a:lnTo>
                  <a:lnTo>
                    <a:pt x="27492" y="223336"/>
                  </a:lnTo>
                  <a:lnTo>
                    <a:pt x="12258" y="182473"/>
                  </a:lnTo>
                  <a:lnTo>
                    <a:pt x="4965" y="138102"/>
                  </a:lnTo>
                  <a:lnTo>
                    <a:pt x="4480" y="123101"/>
                  </a:lnTo>
                  <a:lnTo>
                    <a:pt x="4482" y="50355"/>
                  </a:lnTo>
                  <a:lnTo>
                    <a:pt x="39949" y="22962"/>
                  </a:lnTo>
                  <a:lnTo>
                    <a:pt x="93141" y="6523"/>
                  </a:lnTo>
                  <a:lnTo>
                    <a:pt x="119711" y="4469"/>
                  </a:lnTo>
                  <a:lnTo>
                    <a:pt x="157147" y="4469"/>
                  </a:lnTo>
                  <a:lnTo>
                    <a:pt x="146897" y="2096"/>
                  </a:lnTo>
                  <a:lnTo>
                    <a:pt x="119711" y="0"/>
                  </a:lnTo>
                  <a:close/>
                </a:path>
                <a:path w="239394" h="316229">
                  <a:moveTo>
                    <a:pt x="157147" y="4469"/>
                  </a:moveTo>
                  <a:lnTo>
                    <a:pt x="119711" y="4469"/>
                  </a:lnTo>
                  <a:lnTo>
                    <a:pt x="146269" y="6523"/>
                  </a:lnTo>
                  <a:lnTo>
                    <a:pt x="172836" y="12687"/>
                  </a:lnTo>
                  <a:lnTo>
                    <a:pt x="225994" y="37352"/>
                  </a:lnTo>
                  <a:lnTo>
                    <a:pt x="234831" y="50355"/>
                  </a:lnTo>
                  <a:lnTo>
                    <a:pt x="234831" y="123101"/>
                  </a:lnTo>
                  <a:lnTo>
                    <a:pt x="230448" y="167835"/>
                  </a:lnTo>
                  <a:lnTo>
                    <a:pt x="217727" y="210197"/>
                  </a:lnTo>
                  <a:lnTo>
                    <a:pt x="197508" y="248169"/>
                  </a:lnTo>
                  <a:lnTo>
                    <a:pt x="170900" y="279829"/>
                  </a:lnTo>
                  <a:lnTo>
                    <a:pt x="138456" y="304000"/>
                  </a:lnTo>
                  <a:lnTo>
                    <a:pt x="122132" y="311474"/>
                  </a:lnTo>
                  <a:lnTo>
                    <a:pt x="133597" y="311474"/>
                  </a:lnTo>
                  <a:lnTo>
                    <a:pt x="173984" y="283071"/>
                  </a:lnTo>
                  <a:lnTo>
                    <a:pt x="201222" y="250665"/>
                  </a:lnTo>
                  <a:lnTo>
                    <a:pt x="221872" y="211882"/>
                  </a:lnTo>
                  <a:lnTo>
                    <a:pt x="234841" y="168673"/>
                  </a:lnTo>
                  <a:lnTo>
                    <a:pt x="239300" y="123101"/>
                  </a:lnTo>
                  <a:lnTo>
                    <a:pt x="239300" y="49600"/>
                  </a:lnTo>
                  <a:lnTo>
                    <a:pt x="201212" y="18868"/>
                  </a:lnTo>
                  <a:lnTo>
                    <a:pt x="174063" y="8385"/>
                  </a:lnTo>
                  <a:lnTo>
                    <a:pt x="157147" y="4469"/>
                  </a:lnTo>
                  <a:close/>
                </a:path>
              </a:pathLst>
            </a:custGeom>
            <a:solidFill>
              <a:srgbClr val="1798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4" name="object 234"/>
          <p:cNvSpPr txBox="1"/>
          <p:nvPr/>
        </p:nvSpPr>
        <p:spPr>
          <a:xfrm>
            <a:off x="15777312" y="4374969"/>
            <a:ext cx="3810635" cy="127381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250" b="1" dirty="0">
                <a:solidFill>
                  <a:srgbClr val="221815"/>
                </a:solidFill>
                <a:latin typeface="BLUETTI 1.0"/>
                <a:cs typeface="BLUETTI 1.0"/>
              </a:rPr>
              <a:t>More</a:t>
            </a:r>
            <a:r>
              <a:rPr sz="1250" b="1" spc="-40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250" b="1" spc="-10" dirty="0">
                <a:solidFill>
                  <a:srgbClr val="221815"/>
                </a:solidFill>
                <a:latin typeface="BLUETTI 1.0"/>
                <a:cs typeface="BLUETTI 1.0"/>
              </a:rPr>
              <a:t>Powerful</a:t>
            </a:r>
            <a:r>
              <a:rPr sz="1250" b="1" spc="-35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250" b="1" dirty="0">
                <a:solidFill>
                  <a:srgbClr val="221815"/>
                </a:solidFill>
                <a:latin typeface="BLUETTI 1.0"/>
                <a:cs typeface="BLUETTI 1.0"/>
              </a:rPr>
              <a:t>&amp;</a:t>
            </a:r>
            <a:r>
              <a:rPr sz="1250" b="1" spc="-35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250" b="1" dirty="0">
                <a:solidFill>
                  <a:srgbClr val="221815"/>
                </a:solidFill>
                <a:latin typeface="BLUETTI 1.0"/>
                <a:cs typeface="BLUETTI 1.0"/>
              </a:rPr>
              <a:t>Flexible</a:t>
            </a:r>
            <a:r>
              <a:rPr sz="1250" b="1" spc="-35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250" b="1" dirty="0">
                <a:solidFill>
                  <a:srgbClr val="221815"/>
                </a:solidFill>
                <a:latin typeface="BLUETTI 1.0"/>
                <a:cs typeface="BLUETTI 1.0"/>
              </a:rPr>
              <a:t>Energy</a:t>
            </a:r>
            <a:r>
              <a:rPr sz="1250" b="1" spc="-35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250" b="1" spc="-10" dirty="0">
                <a:solidFill>
                  <a:srgbClr val="221815"/>
                </a:solidFill>
                <a:latin typeface="BLUETTI 1.0"/>
                <a:cs typeface="BLUETTI 1.0"/>
              </a:rPr>
              <a:t>Solution</a:t>
            </a:r>
            <a:endParaRPr sz="1250">
              <a:latin typeface="BLUETTI 1.0"/>
              <a:cs typeface="BLUETTI 1.0"/>
            </a:endParaRPr>
          </a:p>
          <a:p>
            <a:pPr marL="12700" marR="21590">
              <a:lnSpc>
                <a:spcPct val="130000"/>
              </a:lnSpc>
              <a:spcBef>
                <a:spcPts val="320"/>
              </a:spcBef>
            </a:pP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Power</a:t>
            </a:r>
            <a:r>
              <a:rPr sz="850" spc="7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whole</a:t>
            </a:r>
            <a:r>
              <a:rPr sz="850" spc="7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house</a:t>
            </a:r>
            <a:r>
              <a:rPr sz="850" spc="7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with</a:t>
            </a:r>
            <a:r>
              <a:rPr sz="850" spc="7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10.5</a:t>
            </a:r>
            <a:r>
              <a:rPr sz="850" spc="7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kW</a:t>
            </a:r>
            <a:r>
              <a:rPr sz="850" spc="7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/</a:t>
            </a:r>
            <a:r>
              <a:rPr sz="850" spc="7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15.5</a:t>
            </a:r>
            <a:r>
              <a:rPr sz="850" spc="7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kW</a:t>
            </a:r>
            <a:r>
              <a:rPr sz="850" spc="7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/</a:t>
            </a:r>
            <a:r>
              <a:rPr sz="850" spc="7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20</a:t>
            </a:r>
            <a:r>
              <a:rPr sz="850" spc="7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kW</a:t>
            </a:r>
            <a:r>
              <a:rPr sz="850" spc="7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optional</a:t>
            </a:r>
            <a:r>
              <a:rPr sz="850" spc="7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output</a:t>
            </a:r>
            <a:r>
              <a:rPr sz="850" spc="7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power</a:t>
            </a:r>
            <a:r>
              <a:rPr sz="850" spc="5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and</a:t>
            </a:r>
            <a:r>
              <a:rPr sz="850" spc="10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14.7</a:t>
            </a:r>
            <a:r>
              <a:rPr sz="850" spc="1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kWh-51.6</a:t>
            </a:r>
            <a:r>
              <a:rPr sz="850" spc="1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kWh</a:t>
            </a:r>
            <a:r>
              <a:rPr sz="850" spc="1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expandable</a:t>
            </a:r>
            <a:r>
              <a:rPr sz="850" spc="1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capacity.</a:t>
            </a:r>
            <a:endParaRPr sz="850">
              <a:latin typeface="BLUETTI 1.0"/>
              <a:cs typeface="BLUETTI 1.0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Parallel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connection</a:t>
            </a:r>
            <a:r>
              <a:rPr sz="850" spc="7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with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up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to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3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EP2000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units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for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max.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60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kW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output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25" dirty="0">
                <a:solidFill>
                  <a:srgbClr val="595757"/>
                </a:solidFill>
                <a:latin typeface="BLUETTI 1.0"/>
                <a:cs typeface="BLUETTI 1.0"/>
              </a:rPr>
              <a:t>and</a:t>
            </a:r>
            <a:endParaRPr sz="850">
              <a:latin typeface="BLUETTI 1.0"/>
              <a:cs typeface="BLUETTI 1.0"/>
            </a:endParaRPr>
          </a:p>
          <a:p>
            <a:pPr marL="12700" marR="5080">
              <a:lnSpc>
                <a:spcPct val="130000"/>
              </a:lnSpc>
            </a:pP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154.8</a:t>
            </a:r>
            <a:r>
              <a:rPr sz="850" spc="1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kWh</a:t>
            </a:r>
            <a:r>
              <a:rPr sz="850" spc="114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capacity.</a:t>
            </a:r>
            <a:r>
              <a:rPr sz="850" spc="114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Customize</a:t>
            </a:r>
            <a:r>
              <a:rPr sz="850" spc="114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based</a:t>
            </a:r>
            <a:r>
              <a:rPr sz="850" spc="114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on</a:t>
            </a:r>
            <a:r>
              <a:rPr sz="850" spc="114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residential</a:t>
            </a:r>
            <a:r>
              <a:rPr sz="850" spc="114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or</a:t>
            </a:r>
            <a:r>
              <a:rPr sz="850" spc="114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commercial</a:t>
            </a:r>
            <a:r>
              <a:rPr sz="850" spc="114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needs</a:t>
            </a:r>
            <a:r>
              <a:rPr sz="850" spc="5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without</a:t>
            </a:r>
            <a:r>
              <a:rPr sz="850" spc="12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paying</a:t>
            </a:r>
            <a:r>
              <a:rPr sz="850" spc="12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for</a:t>
            </a:r>
            <a:r>
              <a:rPr sz="850" spc="12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unnecessary</a:t>
            </a:r>
            <a:r>
              <a:rPr sz="850" spc="12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capacity.</a:t>
            </a:r>
            <a:endParaRPr sz="850">
              <a:latin typeface="BLUETTI 1.0"/>
              <a:cs typeface="BLUETTI 1.0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5627398" y="4822947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96961" y="0"/>
                </a:moveTo>
                <a:lnTo>
                  <a:pt x="0" y="0"/>
                </a:lnTo>
              </a:path>
            </a:pathLst>
          </a:custGeom>
          <a:ln w="8443">
            <a:solidFill>
              <a:srgbClr val="5957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15627398" y="5231905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96961" y="0"/>
                </a:moveTo>
                <a:lnTo>
                  <a:pt x="0" y="0"/>
                </a:lnTo>
              </a:path>
            </a:pathLst>
          </a:custGeom>
          <a:ln w="8443">
            <a:solidFill>
              <a:srgbClr val="595757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37" name="object 23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465927" y="4789188"/>
            <a:ext cx="569542" cy="569542"/>
          </a:xfrm>
          <a:prstGeom prst="rect">
            <a:avLst/>
          </a:prstGeom>
        </p:spPr>
      </p:pic>
      <p:sp>
        <p:nvSpPr>
          <p:cNvPr id="238" name="object 238"/>
          <p:cNvSpPr txBox="1"/>
          <p:nvPr/>
        </p:nvSpPr>
        <p:spPr>
          <a:xfrm>
            <a:off x="15777312" y="5793241"/>
            <a:ext cx="3842385" cy="110490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250" b="1" spc="-10" dirty="0">
                <a:solidFill>
                  <a:srgbClr val="221815"/>
                </a:solidFill>
                <a:latin typeface="BLUETTI 1.0"/>
                <a:cs typeface="BLUETTI 1.0"/>
              </a:rPr>
              <a:t>Time-Saving</a:t>
            </a:r>
            <a:r>
              <a:rPr sz="1250" b="1" spc="10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250" b="1" dirty="0">
                <a:solidFill>
                  <a:srgbClr val="221815"/>
                </a:solidFill>
                <a:latin typeface="BLUETTI 1.0"/>
                <a:cs typeface="BLUETTI 1.0"/>
              </a:rPr>
              <a:t>&amp;</a:t>
            </a:r>
            <a:r>
              <a:rPr sz="1250" b="1" spc="10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250" b="1" spc="-10" dirty="0">
                <a:solidFill>
                  <a:srgbClr val="221815"/>
                </a:solidFill>
                <a:latin typeface="BLUETTI 1.0"/>
                <a:cs typeface="BLUETTI 1.0"/>
              </a:rPr>
              <a:t>Hassle-</a:t>
            </a:r>
            <a:r>
              <a:rPr sz="1250" b="1" spc="-20" dirty="0">
                <a:solidFill>
                  <a:srgbClr val="221815"/>
                </a:solidFill>
                <a:latin typeface="BLUETTI 1.0"/>
                <a:cs typeface="BLUETTI 1.0"/>
              </a:rPr>
              <a:t>Free</a:t>
            </a:r>
            <a:endParaRPr sz="1250">
              <a:latin typeface="BLUETTI 1.0"/>
              <a:cs typeface="BLUETTI 1.0"/>
            </a:endParaRPr>
          </a:p>
          <a:p>
            <a:pPr marL="12700" marR="5080">
              <a:lnSpc>
                <a:spcPct val="130000"/>
              </a:lnSpc>
              <a:spcBef>
                <a:spcPts val="320"/>
              </a:spcBef>
            </a:pPr>
            <a:r>
              <a:rPr sz="850" b="0" dirty="0">
                <a:solidFill>
                  <a:srgbClr val="595757"/>
                </a:solidFill>
                <a:latin typeface="BLUETTI 1.0 Medium"/>
                <a:cs typeface="BLUETTI 1.0 Medium"/>
              </a:rPr>
              <a:t>All-in-One:</a:t>
            </a:r>
            <a:r>
              <a:rPr sz="850" b="0" spc="80" dirty="0">
                <a:solidFill>
                  <a:srgbClr val="595757"/>
                </a:solidFill>
                <a:latin typeface="BLUETTI 1.0 Medium"/>
                <a:cs typeface="BLUETTI 1.0 Medium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Combines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a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hybrid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solar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inverter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and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energy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storage</a:t>
            </a:r>
            <a:r>
              <a:rPr sz="850" spc="8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system</a:t>
            </a:r>
            <a:r>
              <a:rPr sz="850" spc="8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25" dirty="0">
                <a:solidFill>
                  <a:srgbClr val="595757"/>
                </a:solidFill>
                <a:latin typeface="BLUETTI 1.0"/>
                <a:cs typeface="BLUETTI 1.0"/>
              </a:rPr>
              <a:t>for</a:t>
            </a:r>
            <a:r>
              <a:rPr sz="850" spc="5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seamless</a:t>
            </a:r>
            <a:r>
              <a:rPr sz="850" spc="1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operation</a:t>
            </a:r>
            <a:r>
              <a:rPr sz="850" spc="114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and</a:t>
            </a:r>
            <a:r>
              <a:rPr sz="850" spc="1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stability.</a:t>
            </a:r>
            <a:endParaRPr sz="850">
              <a:latin typeface="BLUETTI 1.0"/>
              <a:cs typeface="BLUETTI 1.0"/>
            </a:endParaRPr>
          </a:p>
          <a:p>
            <a:pPr marL="12700" marR="8255">
              <a:lnSpc>
                <a:spcPct val="130000"/>
              </a:lnSpc>
              <a:spcBef>
                <a:spcPts val="530"/>
              </a:spcBef>
            </a:pPr>
            <a:r>
              <a:rPr sz="850" b="0" dirty="0">
                <a:solidFill>
                  <a:srgbClr val="595757"/>
                </a:solidFill>
                <a:latin typeface="BLUETTI 1.0 Medium"/>
                <a:cs typeface="BLUETTI 1.0 Medium"/>
              </a:rPr>
              <a:t>Modular:</a:t>
            </a:r>
            <a:r>
              <a:rPr sz="850" b="0" spc="45" dirty="0">
                <a:solidFill>
                  <a:srgbClr val="595757"/>
                </a:solidFill>
                <a:latin typeface="BLUETTI 1.0 Medium"/>
                <a:cs typeface="BLUETTI 1.0 Medium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Easy</a:t>
            </a:r>
            <a:r>
              <a:rPr sz="850" spc="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to</a:t>
            </a:r>
            <a:r>
              <a:rPr sz="850" spc="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expand,</a:t>
            </a:r>
            <a:r>
              <a:rPr sz="850" spc="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transport,</a:t>
            </a:r>
            <a:r>
              <a:rPr sz="850" spc="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and</a:t>
            </a:r>
            <a:r>
              <a:rPr sz="850" spc="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install</a:t>
            </a:r>
            <a:r>
              <a:rPr sz="850" spc="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with</a:t>
            </a:r>
            <a:r>
              <a:rPr sz="850" spc="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a</a:t>
            </a:r>
            <a:r>
              <a:rPr sz="850" spc="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plug-and-play</a:t>
            </a:r>
            <a:r>
              <a:rPr sz="850" spc="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feature,</a:t>
            </a:r>
            <a:r>
              <a:rPr sz="850" spc="5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enhancing</a:t>
            </a:r>
            <a:r>
              <a:rPr sz="850" spc="-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installation</a:t>
            </a:r>
            <a:r>
              <a:rPr sz="850" spc="-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efficiency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by</a:t>
            </a:r>
            <a:r>
              <a:rPr sz="850" spc="-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50%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 compared</a:t>
            </a:r>
            <a:r>
              <a:rPr sz="850" spc="-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to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dirty="0">
                <a:solidFill>
                  <a:srgbClr val="595757"/>
                </a:solidFill>
                <a:latin typeface="BLUETTI 1.0"/>
                <a:cs typeface="BLUETTI 1.0"/>
              </a:rPr>
              <a:t>the</a:t>
            </a:r>
            <a:r>
              <a:rPr sz="850" spc="-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50" spc="-10" dirty="0">
                <a:solidFill>
                  <a:srgbClr val="595757"/>
                </a:solidFill>
                <a:latin typeface="BLUETTI 1.0"/>
                <a:cs typeface="BLUETTI 1.0"/>
              </a:rPr>
              <a:t>previous generation.</a:t>
            </a:r>
            <a:endParaRPr sz="850">
              <a:latin typeface="BLUETTI 1.0"/>
              <a:cs typeface="BLUETTI 1.0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15627398" y="6242651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96961" y="0"/>
                </a:moveTo>
                <a:lnTo>
                  <a:pt x="0" y="0"/>
                </a:lnTo>
              </a:path>
            </a:pathLst>
          </a:custGeom>
          <a:ln w="8443">
            <a:solidFill>
              <a:srgbClr val="5957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15627398" y="6654555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96961" y="0"/>
                </a:moveTo>
                <a:lnTo>
                  <a:pt x="0" y="0"/>
                </a:lnTo>
              </a:path>
            </a:pathLst>
          </a:custGeom>
          <a:ln w="8443">
            <a:solidFill>
              <a:srgbClr val="595757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41" name="object 241"/>
          <p:cNvGrpSpPr/>
          <p:nvPr/>
        </p:nvGrpSpPr>
        <p:grpSpPr>
          <a:xfrm>
            <a:off x="14465927" y="6119075"/>
            <a:ext cx="569595" cy="569595"/>
            <a:chOff x="14465927" y="6119075"/>
            <a:chExt cx="569595" cy="569595"/>
          </a:xfrm>
        </p:grpSpPr>
        <p:sp>
          <p:nvSpPr>
            <p:cNvPr id="242" name="object 242"/>
            <p:cNvSpPr/>
            <p:nvPr/>
          </p:nvSpPr>
          <p:spPr>
            <a:xfrm>
              <a:off x="14471556" y="6124704"/>
              <a:ext cx="558800" cy="558800"/>
            </a:xfrm>
            <a:custGeom>
              <a:avLst/>
              <a:gdLst/>
              <a:ahLst/>
              <a:cxnLst/>
              <a:rect l="l" t="t" r="r" b="b"/>
              <a:pathLst>
                <a:path w="558800" h="558800">
                  <a:moveTo>
                    <a:pt x="558285" y="279142"/>
                  </a:moveTo>
                  <a:lnTo>
                    <a:pt x="554631" y="324419"/>
                  </a:lnTo>
                  <a:lnTo>
                    <a:pt x="544053" y="367371"/>
                  </a:lnTo>
                  <a:lnTo>
                    <a:pt x="527126" y="407422"/>
                  </a:lnTo>
                  <a:lnTo>
                    <a:pt x="504425" y="443998"/>
                  </a:lnTo>
                  <a:lnTo>
                    <a:pt x="476524" y="476524"/>
                  </a:lnTo>
                  <a:lnTo>
                    <a:pt x="443998" y="504425"/>
                  </a:lnTo>
                  <a:lnTo>
                    <a:pt x="407422" y="527126"/>
                  </a:lnTo>
                  <a:lnTo>
                    <a:pt x="367371" y="544053"/>
                  </a:lnTo>
                  <a:lnTo>
                    <a:pt x="324419" y="554631"/>
                  </a:lnTo>
                  <a:lnTo>
                    <a:pt x="279142" y="558285"/>
                  </a:lnTo>
                  <a:lnTo>
                    <a:pt x="233865" y="554631"/>
                  </a:lnTo>
                  <a:lnTo>
                    <a:pt x="190913" y="544053"/>
                  </a:lnTo>
                  <a:lnTo>
                    <a:pt x="150862" y="527126"/>
                  </a:lnTo>
                  <a:lnTo>
                    <a:pt x="114286" y="504425"/>
                  </a:lnTo>
                  <a:lnTo>
                    <a:pt x="81760" y="476524"/>
                  </a:lnTo>
                  <a:lnTo>
                    <a:pt x="53859" y="443998"/>
                  </a:lnTo>
                  <a:lnTo>
                    <a:pt x="31158" y="407422"/>
                  </a:lnTo>
                  <a:lnTo>
                    <a:pt x="14231" y="367371"/>
                  </a:lnTo>
                  <a:lnTo>
                    <a:pt x="3653" y="324419"/>
                  </a:lnTo>
                  <a:lnTo>
                    <a:pt x="0" y="279142"/>
                  </a:lnTo>
                  <a:lnTo>
                    <a:pt x="3653" y="233865"/>
                  </a:lnTo>
                  <a:lnTo>
                    <a:pt x="14231" y="190913"/>
                  </a:lnTo>
                  <a:lnTo>
                    <a:pt x="31158" y="150862"/>
                  </a:lnTo>
                  <a:lnTo>
                    <a:pt x="53859" y="114286"/>
                  </a:lnTo>
                  <a:lnTo>
                    <a:pt x="81760" y="81760"/>
                  </a:lnTo>
                  <a:lnTo>
                    <a:pt x="114286" y="53859"/>
                  </a:lnTo>
                  <a:lnTo>
                    <a:pt x="150862" y="31158"/>
                  </a:lnTo>
                  <a:lnTo>
                    <a:pt x="190913" y="14231"/>
                  </a:lnTo>
                  <a:lnTo>
                    <a:pt x="233865" y="3653"/>
                  </a:lnTo>
                  <a:lnTo>
                    <a:pt x="279142" y="0"/>
                  </a:lnTo>
                  <a:lnTo>
                    <a:pt x="324419" y="3653"/>
                  </a:lnTo>
                  <a:lnTo>
                    <a:pt x="367371" y="14231"/>
                  </a:lnTo>
                  <a:lnTo>
                    <a:pt x="407422" y="31158"/>
                  </a:lnTo>
                  <a:lnTo>
                    <a:pt x="443998" y="53859"/>
                  </a:lnTo>
                  <a:lnTo>
                    <a:pt x="476524" y="81760"/>
                  </a:lnTo>
                  <a:lnTo>
                    <a:pt x="504425" y="114286"/>
                  </a:lnTo>
                  <a:lnTo>
                    <a:pt x="527126" y="150862"/>
                  </a:lnTo>
                  <a:lnTo>
                    <a:pt x="544053" y="190913"/>
                  </a:lnTo>
                  <a:lnTo>
                    <a:pt x="554631" y="233865"/>
                  </a:lnTo>
                  <a:lnTo>
                    <a:pt x="558285" y="279142"/>
                  </a:lnTo>
                  <a:close/>
                </a:path>
              </a:pathLst>
            </a:custGeom>
            <a:ln w="11257">
              <a:solidFill>
                <a:srgbClr val="1798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/>
            <p:cNvSpPr/>
            <p:nvPr/>
          </p:nvSpPr>
          <p:spPr>
            <a:xfrm>
              <a:off x="14548702" y="6238033"/>
              <a:ext cx="364490" cy="332105"/>
            </a:xfrm>
            <a:custGeom>
              <a:avLst/>
              <a:gdLst/>
              <a:ahLst/>
              <a:cxnLst/>
              <a:rect l="l" t="t" r="r" b="b"/>
              <a:pathLst>
                <a:path w="364490" h="332104">
                  <a:moveTo>
                    <a:pt x="111671" y="168059"/>
                  </a:moveTo>
                  <a:lnTo>
                    <a:pt x="111645" y="161518"/>
                  </a:lnTo>
                  <a:lnTo>
                    <a:pt x="108991" y="158864"/>
                  </a:lnTo>
                  <a:lnTo>
                    <a:pt x="17741" y="159296"/>
                  </a:lnTo>
                  <a:lnTo>
                    <a:pt x="15087" y="161975"/>
                  </a:lnTo>
                  <a:lnTo>
                    <a:pt x="15125" y="168503"/>
                  </a:lnTo>
                  <a:lnTo>
                    <a:pt x="17792" y="171157"/>
                  </a:lnTo>
                  <a:lnTo>
                    <a:pt x="21069" y="171157"/>
                  </a:lnTo>
                  <a:lnTo>
                    <a:pt x="109029" y="170726"/>
                  </a:lnTo>
                  <a:lnTo>
                    <a:pt x="111671" y="168059"/>
                  </a:lnTo>
                  <a:close/>
                </a:path>
                <a:path w="364490" h="332104">
                  <a:moveTo>
                    <a:pt x="118071" y="235521"/>
                  </a:moveTo>
                  <a:lnTo>
                    <a:pt x="118059" y="232244"/>
                  </a:lnTo>
                  <a:lnTo>
                    <a:pt x="118046" y="229031"/>
                  </a:lnTo>
                  <a:lnTo>
                    <a:pt x="115366" y="226377"/>
                  </a:lnTo>
                  <a:lnTo>
                    <a:pt x="32639" y="226771"/>
                  </a:lnTo>
                  <a:lnTo>
                    <a:pt x="31153" y="227393"/>
                  </a:lnTo>
                  <a:lnTo>
                    <a:pt x="28930" y="229654"/>
                  </a:lnTo>
                  <a:lnTo>
                    <a:pt x="28321" y="231140"/>
                  </a:lnTo>
                  <a:lnTo>
                    <a:pt x="28346" y="235991"/>
                  </a:lnTo>
                  <a:lnTo>
                    <a:pt x="31013" y="238645"/>
                  </a:lnTo>
                  <a:lnTo>
                    <a:pt x="115417" y="238201"/>
                  </a:lnTo>
                  <a:lnTo>
                    <a:pt x="118071" y="235521"/>
                  </a:lnTo>
                  <a:close/>
                </a:path>
                <a:path w="364490" h="332104">
                  <a:moveTo>
                    <a:pt x="130619" y="198526"/>
                  </a:moveTo>
                  <a:lnTo>
                    <a:pt x="130606" y="195262"/>
                  </a:lnTo>
                  <a:lnTo>
                    <a:pt x="127939" y="192595"/>
                  </a:lnTo>
                  <a:lnTo>
                    <a:pt x="4343" y="193027"/>
                  </a:lnTo>
                  <a:lnTo>
                    <a:pt x="2857" y="193649"/>
                  </a:lnTo>
                  <a:lnTo>
                    <a:pt x="609" y="195897"/>
                  </a:lnTo>
                  <a:lnTo>
                    <a:pt x="0" y="197396"/>
                  </a:lnTo>
                  <a:lnTo>
                    <a:pt x="25" y="202247"/>
                  </a:lnTo>
                  <a:lnTo>
                    <a:pt x="2679" y="204901"/>
                  </a:lnTo>
                  <a:lnTo>
                    <a:pt x="127965" y="204470"/>
                  </a:lnTo>
                  <a:lnTo>
                    <a:pt x="130619" y="201803"/>
                  </a:lnTo>
                  <a:lnTo>
                    <a:pt x="130619" y="198526"/>
                  </a:lnTo>
                  <a:close/>
                </a:path>
                <a:path w="364490" h="332104">
                  <a:moveTo>
                    <a:pt x="138557" y="135636"/>
                  </a:moveTo>
                  <a:lnTo>
                    <a:pt x="138531" y="129108"/>
                  </a:lnTo>
                  <a:lnTo>
                    <a:pt x="135851" y="126466"/>
                  </a:lnTo>
                  <a:lnTo>
                    <a:pt x="54419" y="126898"/>
                  </a:lnTo>
                  <a:lnTo>
                    <a:pt x="51765" y="129578"/>
                  </a:lnTo>
                  <a:lnTo>
                    <a:pt x="51803" y="136105"/>
                  </a:lnTo>
                  <a:lnTo>
                    <a:pt x="54470" y="138747"/>
                  </a:lnTo>
                  <a:lnTo>
                    <a:pt x="57746" y="138747"/>
                  </a:lnTo>
                  <a:lnTo>
                    <a:pt x="135915" y="138315"/>
                  </a:lnTo>
                  <a:lnTo>
                    <a:pt x="138557" y="135636"/>
                  </a:lnTo>
                  <a:close/>
                </a:path>
                <a:path w="364490" h="332104">
                  <a:moveTo>
                    <a:pt x="247129" y="2654"/>
                  </a:moveTo>
                  <a:lnTo>
                    <a:pt x="244462" y="0"/>
                  </a:lnTo>
                  <a:lnTo>
                    <a:pt x="186804" y="0"/>
                  </a:lnTo>
                  <a:lnTo>
                    <a:pt x="184137" y="2654"/>
                  </a:lnTo>
                  <a:lnTo>
                    <a:pt x="184137" y="9207"/>
                  </a:lnTo>
                  <a:lnTo>
                    <a:pt x="186804" y="11874"/>
                  </a:lnTo>
                  <a:lnTo>
                    <a:pt x="190080" y="11874"/>
                  </a:lnTo>
                  <a:lnTo>
                    <a:pt x="244462" y="11874"/>
                  </a:lnTo>
                  <a:lnTo>
                    <a:pt x="247129" y="9207"/>
                  </a:lnTo>
                  <a:lnTo>
                    <a:pt x="247129" y="2654"/>
                  </a:lnTo>
                  <a:close/>
                </a:path>
                <a:path w="364490" h="332104">
                  <a:moveTo>
                    <a:pt x="300342" y="185902"/>
                  </a:moveTo>
                  <a:lnTo>
                    <a:pt x="300291" y="179362"/>
                  </a:lnTo>
                  <a:lnTo>
                    <a:pt x="298030" y="177114"/>
                  </a:lnTo>
                  <a:lnTo>
                    <a:pt x="297624" y="176720"/>
                  </a:lnTo>
                  <a:lnTo>
                    <a:pt x="294335" y="176720"/>
                  </a:lnTo>
                  <a:lnTo>
                    <a:pt x="234530" y="177114"/>
                  </a:lnTo>
                  <a:lnTo>
                    <a:pt x="233895" y="175120"/>
                  </a:lnTo>
                  <a:lnTo>
                    <a:pt x="231940" y="168897"/>
                  </a:lnTo>
                  <a:lnTo>
                    <a:pt x="224307" y="163245"/>
                  </a:lnTo>
                  <a:lnTo>
                    <a:pt x="223583" y="163245"/>
                  </a:lnTo>
                  <a:lnTo>
                    <a:pt x="223583" y="178689"/>
                  </a:lnTo>
                  <a:lnTo>
                    <a:pt x="223583" y="187477"/>
                  </a:lnTo>
                  <a:lnTo>
                    <a:pt x="220014" y="191046"/>
                  </a:lnTo>
                  <a:lnTo>
                    <a:pt x="211239" y="191046"/>
                  </a:lnTo>
                  <a:lnTo>
                    <a:pt x="207670" y="187477"/>
                  </a:lnTo>
                  <a:lnTo>
                    <a:pt x="207670" y="178689"/>
                  </a:lnTo>
                  <a:lnTo>
                    <a:pt x="211239" y="175120"/>
                  </a:lnTo>
                  <a:lnTo>
                    <a:pt x="220014" y="175120"/>
                  </a:lnTo>
                  <a:lnTo>
                    <a:pt x="223583" y="178689"/>
                  </a:lnTo>
                  <a:lnTo>
                    <a:pt x="223583" y="163245"/>
                  </a:lnTo>
                  <a:lnTo>
                    <a:pt x="215633" y="163245"/>
                  </a:lnTo>
                  <a:lnTo>
                    <a:pt x="207911" y="164807"/>
                  </a:lnTo>
                  <a:lnTo>
                    <a:pt x="201612" y="169062"/>
                  </a:lnTo>
                  <a:lnTo>
                    <a:pt x="197358" y="175361"/>
                  </a:lnTo>
                  <a:lnTo>
                    <a:pt x="195795" y="183083"/>
                  </a:lnTo>
                  <a:lnTo>
                    <a:pt x="197358" y="190792"/>
                  </a:lnTo>
                  <a:lnTo>
                    <a:pt x="201612" y="197104"/>
                  </a:lnTo>
                  <a:lnTo>
                    <a:pt x="207911" y="201358"/>
                  </a:lnTo>
                  <a:lnTo>
                    <a:pt x="215633" y="202920"/>
                  </a:lnTo>
                  <a:lnTo>
                    <a:pt x="224345" y="202920"/>
                  </a:lnTo>
                  <a:lnTo>
                    <a:pt x="231978" y="197243"/>
                  </a:lnTo>
                  <a:lnTo>
                    <a:pt x="233908" y="191046"/>
                  </a:lnTo>
                  <a:lnTo>
                    <a:pt x="234556" y="188988"/>
                  </a:lnTo>
                  <a:lnTo>
                    <a:pt x="297700" y="188582"/>
                  </a:lnTo>
                  <a:lnTo>
                    <a:pt x="300342" y="185902"/>
                  </a:lnTo>
                  <a:close/>
                </a:path>
                <a:path w="364490" h="332104">
                  <a:moveTo>
                    <a:pt x="335559" y="183083"/>
                  </a:moveTo>
                  <a:lnTo>
                    <a:pt x="326110" y="136448"/>
                  </a:lnTo>
                  <a:lnTo>
                    <a:pt x="300393" y="98323"/>
                  </a:lnTo>
                  <a:lnTo>
                    <a:pt x="262267" y="72593"/>
                  </a:lnTo>
                  <a:lnTo>
                    <a:pt x="215620" y="63157"/>
                  </a:lnTo>
                  <a:lnTo>
                    <a:pt x="212356" y="63157"/>
                  </a:lnTo>
                  <a:lnTo>
                    <a:pt x="209689" y="65824"/>
                  </a:lnTo>
                  <a:lnTo>
                    <a:pt x="209689" y="72377"/>
                  </a:lnTo>
                  <a:lnTo>
                    <a:pt x="212356" y="75031"/>
                  </a:lnTo>
                  <a:lnTo>
                    <a:pt x="215620" y="75031"/>
                  </a:lnTo>
                  <a:lnTo>
                    <a:pt x="257644" y="83540"/>
                  </a:lnTo>
                  <a:lnTo>
                    <a:pt x="291998" y="106718"/>
                  </a:lnTo>
                  <a:lnTo>
                    <a:pt x="315175" y="141071"/>
                  </a:lnTo>
                  <a:lnTo>
                    <a:pt x="323672" y="183083"/>
                  </a:lnTo>
                  <a:lnTo>
                    <a:pt x="323672" y="186359"/>
                  </a:lnTo>
                  <a:lnTo>
                    <a:pt x="326339" y="189026"/>
                  </a:lnTo>
                  <a:lnTo>
                    <a:pt x="332879" y="189026"/>
                  </a:lnTo>
                  <a:lnTo>
                    <a:pt x="335559" y="186359"/>
                  </a:lnTo>
                  <a:lnTo>
                    <a:pt x="335559" y="183083"/>
                  </a:lnTo>
                  <a:close/>
                </a:path>
                <a:path w="364490" h="332104">
                  <a:moveTo>
                    <a:pt x="364197" y="183083"/>
                  </a:moveTo>
                  <a:lnTo>
                    <a:pt x="361124" y="153238"/>
                  </a:lnTo>
                  <a:lnTo>
                    <a:pt x="352183" y="124790"/>
                  </a:lnTo>
                  <a:lnTo>
                    <a:pt x="337756" y="98666"/>
                  </a:lnTo>
                  <a:lnTo>
                    <a:pt x="318262" y="75780"/>
                  </a:lnTo>
                  <a:lnTo>
                    <a:pt x="326148" y="67906"/>
                  </a:lnTo>
                  <a:lnTo>
                    <a:pt x="327126" y="66916"/>
                  </a:lnTo>
                  <a:lnTo>
                    <a:pt x="327748" y="65430"/>
                  </a:lnTo>
                  <a:lnTo>
                    <a:pt x="327748" y="62445"/>
                  </a:lnTo>
                  <a:lnTo>
                    <a:pt x="327253" y="61112"/>
                  </a:lnTo>
                  <a:lnTo>
                    <a:pt x="326364" y="60058"/>
                  </a:lnTo>
                  <a:lnTo>
                    <a:pt x="337794" y="71475"/>
                  </a:lnTo>
                  <a:lnTo>
                    <a:pt x="339280" y="72085"/>
                  </a:lnTo>
                  <a:lnTo>
                    <a:pt x="342455" y="72085"/>
                  </a:lnTo>
                  <a:lnTo>
                    <a:pt x="343941" y="71475"/>
                  </a:lnTo>
                  <a:lnTo>
                    <a:pt x="346189" y="69227"/>
                  </a:lnTo>
                  <a:lnTo>
                    <a:pt x="346735" y="67906"/>
                  </a:lnTo>
                  <a:lnTo>
                    <a:pt x="346798" y="64566"/>
                  </a:lnTo>
                  <a:lnTo>
                    <a:pt x="346189" y="63068"/>
                  </a:lnTo>
                  <a:lnTo>
                    <a:pt x="343179" y="60058"/>
                  </a:lnTo>
                  <a:lnTo>
                    <a:pt x="342417" y="59296"/>
                  </a:lnTo>
                  <a:lnTo>
                    <a:pt x="321386" y="38265"/>
                  </a:lnTo>
                  <a:lnTo>
                    <a:pt x="317614" y="38265"/>
                  </a:lnTo>
                  <a:lnTo>
                    <a:pt x="312978" y="42900"/>
                  </a:lnTo>
                  <a:lnTo>
                    <a:pt x="312978" y="46659"/>
                  </a:lnTo>
                  <a:lnTo>
                    <a:pt x="325615" y="59296"/>
                  </a:lnTo>
                  <a:lnTo>
                    <a:pt x="323278" y="57340"/>
                  </a:lnTo>
                  <a:lnTo>
                    <a:pt x="319798" y="57454"/>
                  </a:lnTo>
                  <a:lnTo>
                    <a:pt x="309346" y="67906"/>
                  </a:lnTo>
                  <a:lnTo>
                    <a:pt x="289572" y="54229"/>
                  </a:lnTo>
                  <a:lnTo>
                    <a:pt x="273088" y="46405"/>
                  </a:lnTo>
                  <a:lnTo>
                    <a:pt x="268160" y="44056"/>
                  </a:lnTo>
                  <a:lnTo>
                    <a:pt x="245402" y="37490"/>
                  </a:lnTo>
                  <a:lnTo>
                    <a:pt x="221576" y="34645"/>
                  </a:lnTo>
                  <a:lnTo>
                    <a:pt x="221576" y="14909"/>
                  </a:lnTo>
                  <a:lnTo>
                    <a:pt x="218909" y="12242"/>
                  </a:lnTo>
                  <a:lnTo>
                    <a:pt x="212356" y="12242"/>
                  </a:lnTo>
                  <a:lnTo>
                    <a:pt x="209689" y="14909"/>
                  </a:lnTo>
                  <a:lnTo>
                    <a:pt x="209689" y="34645"/>
                  </a:lnTo>
                  <a:lnTo>
                    <a:pt x="177101" y="39700"/>
                  </a:lnTo>
                  <a:lnTo>
                    <a:pt x="146570" y="51714"/>
                  </a:lnTo>
                  <a:lnTo>
                    <a:pt x="119354" y="70065"/>
                  </a:lnTo>
                  <a:lnTo>
                    <a:pt x="96697" y="94081"/>
                  </a:lnTo>
                  <a:lnTo>
                    <a:pt x="43789" y="94475"/>
                  </a:lnTo>
                  <a:lnTo>
                    <a:pt x="42303" y="95110"/>
                  </a:lnTo>
                  <a:lnTo>
                    <a:pt x="40081" y="97358"/>
                  </a:lnTo>
                  <a:lnTo>
                    <a:pt x="39547" y="98666"/>
                  </a:lnTo>
                  <a:lnTo>
                    <a:pt x="39509" y="103695"/>
                  </a:lnTo>
                  <a:lnTo>
                    <a:pt x="42176" y="106349"/>
                  </a:lnTo>
                  <a:lnTo>
                    <a:pt x="45466" y="106349"/>
                  </a:lnTo>
                  <a:lnTo>
                    <a:pt x="102565" y="105905"/>
                  </a:lnTo>
                  <a:lnTo>
                    <a:pt x="104762" y="104343"/>
                  </a:lnTo>
                  <a:lnTo>
                    <a:pt x="105600" y="101993"/>
                  </a:lnTo>
                  <a:lnTo>
                    <a:pt x="127558" y="78613"/>
                  </a:lnTo>
                  <a:lnTo>
                    <a:pt x="154051" y="61137"/>
                  </a:lnTo>
                  <a:lnTo>
                    <a:pt x="183819" y="50190"/>
                  </a:lnTo>
                  <a:lnTo>
                    <a:pt x="215633" y="46405"/>
                  </a:lnTo>
                  <a:lnTo>
                    <a:pt x="258787" y="53378"/>
                  </a:lnTo>
                  <a:lnTo>
                    <a:pt x="296303" y="72809"/>
                  </a:lnTo>
                  <a:lnTo>
                    <a:pt x="325907" y="102412"/>
                  </a:lnTo>
                  <a:lnTo>
                    <a:pt x="345325" y="139928"/>
                  </a:lnTo>
                  <a:lnTo>
                    <a:pt x="352310" y="183083"/>
                  </a:lnTo>
                  <a:lnTo>
                    <a:pt x="345325" y="226237"/>
                  </a:lnTo>
                  <a:lnTo>
                    <a:pt x="325907" y="263753"/>
                  </a:lnTo>
                  <a:lnTo>
                    <a:pt x="296303" y="293357"/>
                  </a:lnTo>
                  <a:lnTo>
                    <a:pt x="258787" y="312788"/>
                  </a:lnTo>
                  <a:lnTo>
                    <a:pt x="215633" y="319773"/>
                  </a:lnTo>
                  <a:lnTo>
                    <a:pt x="183680" y="315950"/>
                  </a:lnTo>
                  <a:lnTo>
                    <a:pt x="127241" y="287286"/>
                  </a:lnTo>
                  <a:lnTo>
                    <a:pt x="104343" y="261493"/>
                  </a:lnTo>
                  <a:lnTo>
                    <a:pt x="102209" y="260083"/>
                  </a:lnTo>
                  <a:lnTo>
                    <a:pt x="99745" y="260083"/>
                  </a:lnTo>
                  <a:lnTo>
                    <a:pt x="58508" y="260515"/>
                  </a:lnTo>
                  <a:lnTo>
                    <a:pt x="57023" y="261150"/>
                  </a:lnTo>
                  <a:lnTo>
                    <a:pt x="54800" y="263410"/>
                  </a:lnTo>
                  <a:lnTo>
                    <a:pt x="54190" y="264909"/>
                  </a:lnTo>
                  <a:lnTo>
                    <a:pt x="54254" y="269735"/>
                  </a:lnTo>
                  <a:lnTo>
                    <a:pt x="56908" y="272376"/>
                  </a:lnTo>
                  <a:lnTo>
                    <a:pt x="60223" y="272376"/>
                  </a:lnTo>
                  <a:lnTo>
                    <a:pt x="96608" y="271995"/>
                  </a:lnTo>
                  <a:lnTo>
                    <a:pt x="120459" y="297078"/>
                  </a:lnTo>
                  <a:lnTo>
                    <a:pt x="149136" y="315823"/>
                  </a:lnTo>
                  <a:lnTo>
                    <a:pt x="181305" y="327583"/>
                  </a:lnTo>
                  <a:lnTo>
                    <a:pt x="215633" y="331647"/>
                  </a:lnTo>
                  <a:lnTo>
                    <a:pt x="262534" y="324053"/>
                  </a:lnTo>
                  <a:lnTo>
                    <a:pt x="270827" y="319773"/>
                  </a:lnTo>
                  <a:lnTo>
                    <a:pt x="303314" y="302945"/>
                  </a:lnTo>
                  <a:lnTo>
                    <a:pt x="335495" y="270764"/>
                  </a:lnTo>
                  <a:lnTo>
                    <a:pt x="356603" y="229984"/>
                  </a:lnTo>
                  <a:lnTo>
                    <a:pt x="364197" y="183083"/>
                  </a:lnTo>
                  <a:close/>
                </a:path>
              </a:pathLst>
            </a:custGeom>
            <a:solidFill>
              <a:srgbClr val="1798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4" name="object 244"/>
          <p:cNvSpPr/>
          <p:nvPr/>
        </p:nvSpPr>
        <p:spPr>
          <a:xfrm>
            <a:off x="20102310" y="45"/>
            <a:ext cx="1905" cy="9095105"/>
          </a:xfrm>
          <a:custGeom>
            <a:avLst/>
            <a:gdLst/>
            <a:ahLst/>
            <a:cxnLst/>
            <a:rect l="l" t="t" r="r" b="b"/>
            <a:pathLst>
              <a:path w="1905" h="9095105">
                <a:moveTo>
                  <a:pt x="0" y="0"/>
                </a:moveTo>
                <a:lnTo>
                  <a:pt x="0" y="9094649"/>
                </a:lnTo>
                <a:lnTo>
                  <a:pt x="1676" y="9094649"/>
                </a:lnTo>
                <a:lnTo>
                  <a:pt x="1676" y="0"/>
                </a:lnTo>
                <a:lnTo>
                  <a:pt x="0" y="0"/>
                </a:lnTo>
                <a:close/>
              </a:path>
            </a:pathLst>
          </a:custGeom>
          <a:solidFill>
            <a:srgbClr val="C9CAC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632" y="3802361"/>
            <a:ext cx="1164590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0" dirty="0">
                <a:solidFill>
                  <a:srgbClr val="FFFFFF"/>
                </a:solidFill>
                <a:latin typeface="BLUETTI 1.0 Medium"/>
                <a:cs typeface="BLUETTI 1.0 Medium"/>
              </a:rPr>
              <a:t>Standalone</a:t>
            </a:r>
            <a:r>
              <a:rPr sz="1050" b="0" spc="45" dirty="0">
                <a:solidFill>
                  <a:srgbClr val="FFFFFF"/>
                </a:solidFill>
                <a:latin typeface="BLUETTI 1.0 Medium"/>
                <a:cs typeface="BLUETTI 1.0 Medium"/>
              </a:rPr>
              <a:t> </a:t>
            </a:r>
            <a:r>
              <a:rPr sz="1050" b="0" spc="-10" dirty="0">
                <a:solidFill>
                  <a:srgbClr val="FFFFFF"/>
                </a:solidFill>
                <a:latin typeface="BLUETTI 1.0 Medium"/>
                <a:cs typeface="BLUETTI 1.0 Medium"/>
              </a:rPr>
              <a:t>House</a:t>
            </a:r>
            <a:endParaRPr sz="1050">
              <a:latin typeface="BLUETTI 1.0 Medium"/>
              <a:cs typeface="BLUETTI 1.0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6884" y="3802361"/>
            <a:ext cx="270510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0" spc="-10" dirty="0">
                <a:solidFill>
                  <a:srgbClr val="FFFFFF"/>
                </a:solidFill>
                <a:latin typeface="BLUETTI 1.0 Medium"/>
                <a:cs typeface="BLUETTI 1.0 Medium"/>
              </a:rPr>
              <a:t>Villa</a:t>
            </a:r>
            <a:endParaRPr sz="1050">
              <a:latin typeface="BLUETTI 1.0 Medium"/>
              <a:cs typeface="BLUETTI 1.0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632" y="6277089"/>
            <a:ext cx="927735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0" dirty="0">
                <a:solidFill>
                  <a:srgbClr val="FFFFFF"/>
                </a:solidFill>
                <a:latin typeface="BLUETTI 1.0 Medium"/>
                <a:cs typeface="BLUETTI 1.0 Medium"/>
              </a:rPr>
              <a:t>Small</a:t>
            </a:r>
            <a:r>
              <a:rPr sz="1050" b="0" spc="25" dirty="0">
                <a:solidFill>
                  <a:srgbClr val="FFFFFF"/>
                </a:solidFill>
                <a:latin typeface="BLUETTI 1.0 Medium"/>
                <a:cs typeface="BLUETTI 1.0 Medium"/>
              </a:rPr>
              <a:t> </a:t>
            </a:r>
            <a:r>
              <a:rPr sz="1050" b="0" spc="-10" dirty="0">
                <a:solidFill>
                  <a:srgbClr val="FFFFFF"/>
                </a:solidFill>
                <a:latin typeface="BLUETTI 1.0 Medium"/>
                <a:cs typeface="BLUETTI 1.0 Medium"/>
              </a:rPr>
              <a:t>Business</a:t>
            </a:r>
            <a:endParaRPr sz="1050">
              <a:latin typeface="BLUETTI 1.0 Medium"/>
              <a:cs typeface="BLUETTI 1.0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6826" y="6277089"/>
            <a:ext cx="334010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0" spc="-20" dirty="0">
                <a:solidFill>
                  <a:srgbClr val="FFFFFF"/>
                </a:solidFill>
                <a:latin typeface="BLUETTI 1.0 Medium"/>
                <a:cs typeface="BLUETTI 1.0 Medium"/>
              </a:rPr>
              <a:t>Farm</a:t>
            </a:r>
            <a:endParaRPr sz="1050">
              <a:latin typeface="BLUETTI 1.0 Medium"/>
              <a:cs typeface="BLUETTI 1.0 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1753" y="436283"/>
            <a:ext cx="288099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Power</a:t>
            </a:r>
            <a:r>
              <a:rPr spc="-4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dirty="0"/>
              <a:t>Every</a:t>
            </a:r>
            <a:r>
              <a:rPr spc="-40" dirty="0"/>
              <a:t> </a:t>
            </a:r>
            <a:r>
              <a:rPr spc="-10" dirty="0"/>
              <a:t>Scenario</a:t>
            </a:r>
            <a:endParaRPr spc="-10"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78677" y="882950"/>
          <a:ext cx="5749289" cy="2094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0665"/>
                <a:gridCol w="621665"/>
                <a:gridCol w="1496059"/>
                <a:gridCol w="1155700"/>
                <a:gridCol w="965200"/>
              </a:tblGrid>
              <a:tr h="354330">
                <a:tc>
                  <a:txBody>
                    <a:bodyPr/>
                    <a:lstStyle/>
                    <a:p>
                      <a:pPr marL="22225" marR="158750" indent="178435">
                        <a:lnSpc>
                          <a:spcPct val="104000"/>
                        </a:lnSpc>
                        <a:spcBef>
                          <a:spcPts val="205"/>
                        </a:spcBef>
                      </a:pPr>
                      <a:r>
                        <a:rPr sz="850" b="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EP2000</a:t>
                      </a:r>
                      <a:r>
                        <a:rPr sz="850" b="0" spc="125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 </a:t>
                      </a:r>
                      <a:r>
                        <a:rPr sz="850" b="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Inverter</a:t>
                      </a:r>
                      <a:r>
                        <a:rPr sz="850" b="0" spc="13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 </a:t>
                      </a:r>
                      <a:r>
                        <a:rPr sz="850" b="0" spc="-5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+</a:t>
                      </a:r>
                      <a:r>
                        <a:rPr sz="850" b="0" spc="50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 </a:t>
                      </a:r>
                      <a:r>
                        <a:rPr sz="850" b="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HV800</a:t>
                      </a:r>
                      <a:r>
                        <a:rPr sz="850" b="0" spc="114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 </a:t>
                      </a:r>
                      <a:r>
                        <a:rPr sz="850" b="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Battery</a:t>
                      </a:r>
                      <a:r>
                        <a:rPr sz="850" b="0" spc="12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 </a:t>
                      </a:r>
                      <a:r>
                        <a:rPr sz="850" b="0" spc="-1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Controller</a:t>
                      </a:r>
                      <a:endParaRPr sz="850">
                        <a:latin typeface="BLUETTI 1.0 Medium"/>
                        <a:cs typeface="BLUETTI 1.0 Medium"/>
                      </a:endParaRPr>
                    </a:p>
                  </a:txBody>
                  <a:tcPr marL="0" marR="0" marT="26034" marB="0"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258BB7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50" b="0" spc="-2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B700</a:t>
                      </a:r>
                      <a:endParaRPr sz="850">
                        <a:latin typeface="BLUETTI 1.0 Medium"/>
                        <a:cs typeface="BLUETTI 1.0 Medium"/>
                      </a:endParaRPr>
                    </a:p>
                  </a:txBody>
                  <a:tcPr marL="0" marR="0" marT="31750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258BB7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 marR="180975" indent="-147320">
                        <a:lnSpc>
                          <a:spcPct val="104000"/>
                        </a:lnSpc>
                        <a:spcBef>
                          <a:spcPts val="205"/>
                        </a:spcBef>
                      </a:pPr>
                      <a:r>
                        <a:rPr sz="850" b="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Rated</a:t>
                      </a:r>
                      <a:r>
                        <a:rPr sz="850" b="0" spc="105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 </a:t>
                      </a:r>
                      <a:r>
                        <a:rPr sz="850" b="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Output</a:t>
                      </a:r>
                      <a:r>
                        <a:rPr sz="850" b="0" spc="11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 </a:t>
                      </a:r>
                      <a:r>
                        <a:rPr sz="850" b="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Power</a:t>
                      </a:r>
                      <a:r>
                        <a:rPr sz="850" b="0" spc="105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 </a:t>
                      </a:r>
                      <a:r>
                        <a:rPr sz="850" b="0" spc="-5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/</a:t>
                      </a:r>
                      <a:r>
                        <a:rPr sz="850" b="0" spc="50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 </a:t>
                      </a:r>
                      <a:r>
                        <a:rPr sz="850" b="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kW</a:t>
                      </a:r>
                      <a:r>
                        <a:rPr sz="850" b="0" spc="35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 </a:t>
                      </a:r>
                      <a:r>
                        <a:rPr sz="850" b="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(on</a:t>
                      </a:r>
                      <a:r>
                        <a:rPr sz="850" b="0" spc="4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 </a:t>
                      </a:r>
                      <a:r>
                        <a:rPr sz="850" b="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/</a:t>
                      </a:r>
                      <a:r>
                        <a:rPr sz="850" b="0" spc="4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 </a:t>
                      </a:r>
                      <a:r>
                        <a:rPr sz="850" b="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off</a:t>
                      </a:r>
                      <a:r>
                        <a:rPr sz="850" b="0" spc="35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 </a:t>
                      </a:r>
                      <a:r>
                        <a:rPr sz="850" b="0" spc="-1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grid)</a:t>
                      </a:r>
                      <a:endParaRPr sz="850">
                        <a:latin typeface="BLUETTI 1.0 Medium"/>
                        <a:cs typeface="BLUETTI 1.0 Medium"/>
                      </a:endParaRPr>
                    </a:p>
                  </a:txBody>
                  <a:tcPr marL="0" marR="0" marT="26034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258BB7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8595" marR="180975" indent="34290">
                        <a:lnSpc>
                          <a:spcPct val="104000"/>
                        </a:lnSpc>
                        <a:spcBef>
                          <a:spcPts val="205"/>
                        </a:spcBef>
                      </a:pPr>
                      <a:r>
                        <a:rPr sz="850" b="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Rated</a:t>
                      </a:r>
                      <a:r>
                        <a:rPr sz="850" b="0" spc="95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 </a:t>
                      </a:r>
                      <a:r>
                        <a:rPr sz="850" b="0" spc="-1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Output</a:t>
                      </a:r>
                      <a:r>
                        <a:rPr sz="850" b="0" spc="50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 </a:t>
                      </a:r>
                      <a:r>
                        <a:rPr sz="850" b="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(With</a:t>
                      </a:r>
                      <a:r>
                        <a:rPr sz="850" b="0" spc="7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 </a:t>
                      </a:r>
                      <a:r>
                        <a:rPr sz="850" b="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PV</a:t>
                      </a:r>
                      <a:r>
                        <a:rPr sz="850" b="0" spc="75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 </a:t>
                      </a:r>
                      <a:r>
                        <a:rPr sz="850" b="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input</a:t>
                      </a:r>
                      <a:r>
                        <a:rPr sz="850" b="0" spc="7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 </a:t>
                      </a:r>
                      <a:r>
                        <a:rPr sz="850" b="0" spc="-5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)</a:t>
                      </a:r>
                      <a:endParaRPr sz="850">
                        <a:latin typeface="BLUETTI 1.0 Medium"/>
                        <a:cs typeface="BLUETTI 1.0 Medium"/>
                      </a:endParaRPr>
                    </a:p>
                  </a:txBody>
                  <a:tcPr marL="0" marR="0" marT="26034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258BB7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50" b="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Capacity</a:t>
                      </a:r>
                      <a:r>
                        <a:rPr sz="850" b="0" spc="75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 </a:t>
                      </a:r>
                      <a:r>
                        <a:rPr sz="850" b="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/</a:t>
                      </a:r>
                      <a:r>
                        <a:rPr sz="850" b="0" spc="80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 </a:t>
                      </a:r>
                      <a:r>
                        <a:rPr sz="850" b="0" spc="-25" dirty="0">
                          <a:solidFill>
                            <a:srgbClr val="211714"/>
                          </a:solidFill>
                          <a:latin typeface="BLUETTI 1.0 Medium"/>
                          <a:cs typeface="BLUETTI 1.0 Medium"/>
                        </a:rPr>
                        <a:t>kWh</a:t>
                      </a:r>
                      <a:endParaRPr sz="850">
                        <a:latin typeface="BLUETTI 1.0 Medium"/>
                        <a:cs typeface="BLUETTI 1.0 Medium"/>
                      </a:endParaRPr>
                    </a:p>
                  </a:txBody>
                  <a:tcPr marL="0" marR="0" marT="31750" marB="0">
                    <a:lnL w="6350">
                      <a:solidFill>
                        <a:srgbClr val="B5B4B5"/>
                      </a:solidFill>
                      <a:prstDash val="solid"/>
                    </a:lnL>
                    <a:lnT w="6350">
                      <a:solidFill>
                        <a:srgbClr val="258BB7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</a:tr>
              <a:tr h="21717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35890" algn="ctr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1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810" marB="0"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5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2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1750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50" spc="-2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10.5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1750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50" spc="-25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20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1750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50" spc="-2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14.7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1750" marB="0">
                    <a:lnL w="6350">
                      <a:solidFill>
                        <a:srgbClr val="B5B4B5"/>
                      </a:solidFill>
                      <a:prstDash val="solid"/>
                    </a:lnL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</a:tr>
              <a:tr h="217170">
                <a:tc vMerge="1">
                  <a:tcPr marL="0" marR="0" marT="3810" marB="0"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5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3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1750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50" spc="-2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15.5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1750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50" spc="-25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20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1750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50" spc="-2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22.1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1750" marB="0">
                    <a:lnL w="6350">
                      <a:solidFill>
                        <a:srgbClr val="B5B4B5"/>
                      </a:solidFill>
                      <a:prstDash val="solid"/>
                    </a:lnL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</a:tr>
              <a:tr h="217170">
                <a:tc vMerge="1">
                  <a:tcPr marL="0" marR="0" marT="3810" marB="0"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5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4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1750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2705" algn="ctr">
                        <a:lnSpc>
                          <a:spcPct val="100000"/>
                        </a:lnSpc>
                      </a:pPr>
                      <a:r>
                        <a:rPr sz="850" spc="-25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20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0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2705" algn="ctr">
                        <a:lnSpc>
                          <a:spcPct val="100000"/>
                        </a:lnSpc>
                      </a:pPr>
                      <a:r>
                        <a:rPr sz="850" spc="-25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20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0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50" spc="-1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29.49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1750" marB="0">
                    <a:lnL w="6350">
                      <a:solidFill>
                        <a:srgbClr val="B5B4B5"/>
                      </a:solidFill>
                      <a:prstDash val="solid"/>
                    </a:lnL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</a:tr>
              <a:tr h="217170">
                <a:tc vMerge="1">
                  <a:tcPr marL="0" marR="0" marT="3810" marB="0"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5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5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1750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50" spc="-1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36.86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1750" marB="0">
                    <a:lnL w="6350">
                      <a:solidFill>
                        <a:srgbClr val="B5B4B5"/>
                      </a:solidFill>
                      <a:prstDash val="solid"/>
                    </a:lnL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</a:tr>
              <a:tr h="217170">
                <a:tc vMerge="1">
                  <a:tcPr marL="0" marR="0" marT="3810" marB="0"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5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6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1750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50" spc="-2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44.2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1750" marB="0">
                    <a:lnL w="6350">
                      <a:solidFill>
                        <a:srgbClr val="B5B4B5"/>
                      </a:solidFill>
                      <a:prstDash val="solid"/>
                    </a:lnL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</a:tr>
              <a:tr h="217170">
                <a:tc vMerge="1">
                  <a:tcPr marL="0" marR="0" marT="3810" marB="0"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5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7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1750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50" spc="-2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51.6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1750" marB="0">
                    <a:lnL w="6350">
                      <a:solidFill>
                        <a:srgbClr val="B5B4B5"/>
                      </a:solidFill>
                      <a:prstDash val="solid"/>
                    </a:lnL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6121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50" spc="-25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2*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1750" marB="0"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-2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4−14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3019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101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40</a:t>
                      </a:r>
                      <a:r>
                        <a:rPr sz="850" spc="45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 </a:t>
                      </a:r>
                      <a:r>
                        <a:rPr sz="850" spc="-2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Max.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3019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0830" algn="r">
                        <a:lnSpc>
                          <a:spcPct val="100000"/>
                        </a:lnSpc>
                        <a:spcBef>
                          <a:spcPts val="255"/>
                        </a:spcBef>
                      </a:pPr>
                      <a:r>
                        <a:rPr sz="85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40</a:t>
                      </a:r>
                      <a:r>
                        <a:rPr sz="850" spc="45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 </a:t>
                      </a:r>
                      <a:r>
                        <a:rPr sz="850" spc="-2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Max.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2384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55"/>
                        </a:spcBef>
                      </a:pPr>
                      <a:r>
                        <a:rPr sz="85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103.2</a:t>
                      </a:r>
                      <a:r>
                        <a:rPr sz="850" spc="85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 </a:t>
                      </a:r>
                      <a:r>
                        <a:rPr sz="850" spc="-2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Max.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2384" marB="0">
                    <a:lnL w="6350">
                      <a:solidFill>
                        <a:srgbClr val="B5B4B5"/>
                      </a:solidFill>
                      <a:prstDash val="solid"/>
                    </a:lnL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6229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50" spc="-25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3*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1750" marB="0"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spc="-2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6−21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3019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164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60</a:t>
                      </a:r>
                      <a:r>
                        <a:rPr sz="850" spc="45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 </a:t>
                      </a:r>
                      <a:r>
                        <a:rPr sz="850" spc="-2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Max.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3019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1465" algn="r">
                        <a:lnSpc>
                          <a:spcPct val="100000"/>
                        </a:lnSpc>
                        <a:spcBef>
                          <a:spcPts val="255"/>
                        </a:spcBef>
                      </a:pPr>
                      <a:r>
                        <a:rPr sz="85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60</a:t>
                      </a:r>
                      <a:r>
                        <a:rPr sz="850" spc="45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 </a:t>
                      </a:r>
                      <a:r>
                        <a:rPr sz="850" spc="-2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Max.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2384" marB="0">
                    <a:lnL w="6350">
                      <a:solidFill>
                        <a:srgbClr val="B5B4B5"/>
                      </a:solidFill>
                      <a:prstDash val="solid"/>
                    </a:lnL>
                    <a:lnR w="6350">
                      <a:solidFill>
                        <a:srgbClr val="B5B4B5"/>
                      </a:solidFill>
                      <a:prstDash val="solid"/>
                    </a:lnR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255"/>
                        </a:spcBef>
                      </a:pPr>
                      <a:r>
                        <a:rPr sz="85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154.8</a:t>
                      </a:r>
                      <a:r>
                        <a:rPr sz="850" spc="85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 </a:t>
                      </a:r>
                      <a:r>
                        <a:rPr sz="850" spc="-20" dirty="0">
                          <a:solidFill>
                            <a:srgbClr val="595857"/>
                          </a:solidFill>
                          <a:latin typeface="BLUETTI 1.0"/>
                          <a:cs typeface="BLUETTI 1.0"/>
                        </a:rPr>
                        <a:t>Max.</a:t>
                      </a:r>
                      <a:endParaRPr sz="850">
                        <a:latin typeface="BLUETTI 1.0"/>
                        <a:cs typeface="BLUETTI 1.0"/>
                      </a:endParaRPr>
                    </a:p>
                  </a:txBody>
                  <a:tcPr marL="0" marR="0" marT="32384" marB="0">
                    <a:lnL w="6350">
                      <a:solidFill>
                        <a:srgbClr val="B5B4B5"/>
                      </a:solidFill>
                      <a:prstDash val="solid"/>
                    </a:lnL>
                    <a:lnT w="6350">
                      <a:solidFill>
                        <a:srgbClr val="B5B4B5"/>
                      </a:solidFill>
                      <a:prstDash val="solid"/>
                    </a:lnT>
                    <a:lnB w="6350">
                      <a:solidFill>
                        <a:srgbClr val="B5B4B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66392" y="3080723"/>
            <a:ext cx="26365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dirty="0">
                <a:solidFill>
                  <a:srgbClr val="595857"/>
                </a:solidFill>
                <a:latin typeface="BLUETTI 1.0"/>
                <a:cs typeface="BLUETTI 1.0"/>
              </a:rPr>
              <a:t>*The</a:t>
            </a:r>
            <a:r>
              <a:rPr sz="700" spc="15" dirty="0">
                <a:solidFill>
                  <a:srgbClr val="595857"/>
                </a:solidFill>
                <a:latin typeface="BLUETTI 1.0"/>
                <a:cs typeface="BLUETTI 1.0"/>
              </a:rPr>
              <a:t> </a:t>
            </a:r>
            <a:r>
              <a:rPr sz="700" dirty="0">
                <a:solidFill>
                  <a:srgbClr val="595857"/>
                </a:solidFill>
                <a:latin typeface="BLUETTI 1.0"/>
                <a:cs typeface="BLUETTI 1.0"/>
              </a:rPr>
              <a:t>parallel</a:t>
            </a:r>
            <a:r>
              <a:rPr sz="700" spc="15" dirty="0">
                <a:solidFill>
                  <a:srgbClr val="595857"/>
                </a:solidFill>
                <a:latin typeface="BLUETTI 1.0"/>
                <a:cs typeface="BLUETTI 1.0"/>
              </a:rPr>
              <a:t> </a:t>
            </a:r>
            <a:r>
              <a:rPr sz="700" dirty="0">
                <a:solidFill>
                  <a:srgbClr val="595857"/>
                </a:solidFill>
                <a:latin typeface="BLUETTI 1.0"/>
                <a:cs typeface="BLUETTI 1.0"/>
              </a:rPr>
              <a:t>connection</a:t>
            </a:r>
            <a:r>
              <a:rPr sz="700" spc="20" dirty="0">
                <a:solidFill>
                  <a:srgbClr val="595857"/>
                </a:solidFill>
                <a:latin typeface="BLUETTI 1.0"/>
                <a:cs typeface="BLUETTI 1.0"/>
              </a:rPr>
              <a:t> </a:t>
            </a:r>
            <a:r>
              <a:rPr sz="700" dirty="0">
                <a:solidFill>
                  <a:srgbClr val="595857"/>
                </a:solidFill>
                <a:latin typeface="BLUETTI 1.0"/>
                <a:cs typeface="BLUETTI 1.0"/>
              </a:rPr>
              <a:t>is</a:t>
            </a:r>
            <a:r>
              <a:rPr sz="700" spc="15" dirty="0">
                <a:solidFill>
                  <a:srgbClr val="595857"/>
                </a:solidFill>
                <a:latin typeface="BLUETTI 1.0"/>
                <a:cs typeface="BLUETTI 1.0"/>
              </a:rPr>
              <a:t> </a:t>
            </a:r>
            <a:r>
              <a:rPr sz="700" dirty="0">
                <a:solidFill>
                  <a:srgbClr val="595857"/>
                </a:solidFill>
                <a:latin typeface="BLUETTI 1.0"/>
                <a:cs typeface="BLUETTI 1.0"/>
              </a:rPr>
              <a:t>expected</a:t>
            </a:r>
            <a:r>
              <a:rPr sz="700" spc="15" dirty="0">
                <a:solidFill>
                  <a:srgbClr val="595857"/>
                </a:solidFill>
                <a:latin typeface="BLUETTI 1.0"/>
                <a:cs typeface="BLUETTI 1.0"/>
              </a:rPr>
              <a:t> </a:t>
            </a:r>
            <a:r>
              <a:rPr sz="700" dirty="0">
                <a:solidFill>
                  <a:srgbClr val="595857"/>
                </a:solidFill>
                <a:latin typeface="BLUETTI 1.0"/>
                <a:cs typeface="BLUETTI 1.0"/>
              </a:rPr>
              <a:t>to</a:t>
            </a:r>
            <a:r>
              <a:rPr sz="700" spc="20" dirty="0">
                <a:solidFill>
                  <a:srgbClr val="595857"/>
                </a:solidFill>
                <a:latin typeface="BLUETTI 1.0"/>
                <a:cs typeface="BLUETTI 1.0"/>
              </a:rPr>
              <a:t> </a:t>
            </a:r>
            <a:r>
              <a:rPr sz="700" dirty="0">
                <a:solidFill>
                  <a:srgbClr val="595857"/>
                </a:solidFill>
                <a:latin typeface="BLUETTI 1.0"/>
                <a:cs typeface="BLUETTI 1.0"/>
              </a:rPr>
              <a:t>be</a:t>
            </a:r>
            <a:r>
              <a:rPr sz="700" spc="15" dirty="0">
                <a:solidFill>
                  <a:srgbClr val="595857"/>
                </a:solidFill>
                <a:latin typeface="BLUETTI 1.0"/>
                <a:cs typeface="BLUETTI 1.0"/>
              </a:rPr>
              <a:t> </a:t>
            </a:r>
            <a:r>
              <a:rPr sz="700" dirty="0">
                <a:solidFill>
                  <a:srgbClr val="595857"/>
                </a:solidFill>
                <a:latin typeface="BLUETTI 1.0"/>
                <a:cs typeface="BLUETTI 1.0"/>
              </a:rPr>
              <a:t>available</a:t>
            </a:r>
            <a:r>
              <a:rPr sz="700" spc="20" dirty="0">
                <a:solidFill>
                  <a:srgbClr val="595857"/>
                </a:solidFill>
                <a:latin typeface="BLUETTI 1.0"/>
                <a:cs typeface="BLUETTI 1.0"/>
              </a:rPr>
              <a:t> </a:t>
            </a:r>
            <a:r>
              <a:rPr sz="700" dirty="0">
                <a:solidFill>
                  <a:srgbClr val="595857"/>
                </a:solidFill>
                <a:latin typeface="BLUETTI 1.0"/>
                <a:cs typeface="BLUETTI 1.0"/>
              </a:rPr>
              <a:t>in</a:t>
            </a:r>
            <a:r>
              <a:rPr sz="700" spc="15" dirty="0">
                <a:solidFill>
                  <a:srgbClr val="595857"/>
                </a:solidFill>
                <a:latin typeface="BLUETTI 1.0"/>
                <a:cs typeface="BLUETTI 1.0"/>
              </a:rPr>
              <a:t> </a:t>
            </a:r>
            <a:r>
              <a:rPr sz="700" dirty="0">
                <a:solidFill>
                  <a:srgbClr val="595857"/>
                </a:solidFill>
                <a:latin typeface="BLUETTI 1.0"/>
                <a:cs typeface="BLUETTI 1.0"/>
              </a:rPr>
              <a:t>Q4</a:t>
            </a:r>
            <a:r>
              <a:rPr sz="700" spc="15" dirty="0">
                <a:solidFill>
                  <a:srgbClr val="595857"/>
                </a:solidFill>
                <a:latin typeface="BLUETTI 1.0"/>
                <a:cs typeface="BLUETTI 1.0"/>
              </a:rPr>
              <a:t> </a:t>
            </a:r>
            <a:r>
              <a:rPr sz="700" spc="-20" dirty="0">
                <a:solidFill>
                  <a:srgbClr val="595857"/>
                </a:solidFill>
                <a:latin typeface="BLUETTI 1.0"/>
                <a:cs typeface="BLUETTI 1.0"/>
              </a:rPr>
              <a:t>2024.</a:t>
            </a:r>
            <a:endParaRPr sz="700">
              <a:latin typeface="BLUETTI 1.0"/>
              <a:cs typeface="BLUETTI 1.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45"/>
            <a:ext cx="1905" cy="9095105"/>
          </a:xfrm>
          <a:custGeom>
            <a:avLst/>
            <a:gdLst/>
            <a:ahLst/>
            <a:cxnLst/>
            <a:rect l="l" t="t" r="r" b="b"/>
            <a:pathLst>
              <a:path w="1905" h="9095105">
                <a:moveTo>
                  <a:pt x="0" y="0"/>
                </a:moveTo>
                <a:lnTo>
                  <a:pt x="0" y="9094649"/>
                </a:lnTo>
                <a:lnTo>
                  <a:pt x="1700" y="9094649"/>
                </a:lnTo>
                <a:lnTo>
                  <a:pt x="1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9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167370" y="455918"/>
            <a:ext cx="418846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dirty="0">
                <a:solidFill>
                  <a:srgbClr val="1798D4"/>
                </a:solidFill>
                <a:latin typeface="BLUETTI 1.0"/>
                <a:cs typeface="BLUETTI 1.0"/>
              </a:rPr>
              <a:t>4</a:t>
            </a:r>
            <a:r>
              <a:rPr sz="1950" b="1" spc="-25" dirty="0">
                <a:solidFill>
                  <a:srgbClr val="1798D4"/>
                </a:solidFill>
                <a:latin typeface="BLUETTI 1.0"/>
                <a:cs typeface="BLUETTI 1.0"/>
              </a:rPr>
              <a:t> </a:t>
            </a:r>
            <a:r>
              <a:rPr sz="1950" b="1" dirty="0">
                <a:solidFill>
                  <a:srgbClr val="1798D4"/>
                </a:solidFill>
                <a:latin typeface="BLUETTI 1.0"/>
                <a:cs typeface="BLUETTI 1.0"/>
              </a:rPr>
              <a:t>APP</a:t>
            </a:r>
            <a:r>
              <a:rPr sz="1950" b="1" spc="-20" dirty="0">
                <a:solidFill>
                  <a:srgbClr val="1798D4"/>
                </a:solidFill>
                <a:latin typeface="BLUETTI 1.0"/>
                <a:cs typeface="BLUETTI 1.0"/>
              </a:rPr>
              <a:t> </a:t>
            </a:r>
            <a:r>
              <a:rPr sz="1950" b="1" dirty="0">
                <a:solidFill>
                  <a:srgbClr val="1798D4"/>
                </a:solidFill>
                <a:latin typeface="BLUETTI 1.0"/>
                <a:cs typeface="BLUETTI 1.0"/>
              </a:rPr>
              <a:t>Working</a:t>
            </a:r>
            <a:r>
              <a:rPr sz="1950" b="1" spc="-20" dirty="0">
                <a:solidFill>
                  <a:srgbClr val="1798D4"/>
                </a:solidFill>
                <a:latin typeface="BLUETTI 1.0"/>
                <a:cs typeface="BLUETTI 1.0"/>
              </a:rPr>
              <a:t> </a:t>
            </a:r>
            <a:r>
              <a:rPr sz="1950" b="1" spc="-10" dirty="0">
                <a:solidFill>
                  <a:srgbClr val="1798D4"/>
                </a:solidFill>
                <a:latin typeface="BLUETTI 1.0"/>
                <a:cs typeface="BLUETTI 1.0"/>
              </a:rPr>
              <a:t>Modes</a:t>
            </a:r>
            <a:endParaRPr sz="1950">
              <a:latin typeface="BLUETTI 1.0"/>
              <a:cs typeface="BLUETTI 1.0"/>
            </a:endParaRPr>
          </a:p>
          <a:p>
            <a:pPr marL="12700">
              <a:lnSpc>
                <a:spcPct val="100000"/>
              </a:lnSpc>
            </a:pPr>
            <a:r>
              <a:rPr sz="1950" b="1" dirty="0">
                <a:solidFill>
                  <a:srgbClr val="1798D4"/>
                </a:solidFill>
                <a:latin typeface="BLUETTI 1.0"/>
                <a:cs typeface="BLUETTI 1.0"/>
              </a:rPr>
              <a:t>Power</a:t>
            </a:r>
            <a:r>
              <a:rPr sz="1950" b="1" spc="-45" dirty="0">
                <a:solidFill>
                  <a:srgbClr val="1798D4"/>
                </a:solidFill>
                <a:latin typeface="BLUETTI 1.0"/>
                <a:cs typeface="BLUETTI 1.0"/>
              </a:rPr>
              <a:t> </a:t>
            </a:r>
            <a:r>
              <a:rPr sz="1950" b="1" dirty="0">
                <a:solidFill>
                  <a:srgbClr val="1798D4"/>
                </a:solidFill>
                <a:latin typeface="BLUETTI 1.0"/>
                <a:cs typeface="BLUETTI 1.0"/>
              </a:rPr>
              <a:t>Intelligence</a:t>
            </a:r>
            <a:r>
              <a:rPr sz="1950" b="1" spc="-45" dirty="0">
                <a:solidFill>
                  <a:srgbClr val="1798D4"/>
                </a:solidFill>
                <a:latin typeface="BLUETTI 1.0"/>
                <a:cs typeface="BLUETTI 1.0"/>
              </a:rPr>
              <a:t> </a:t>
            </a:r>
            <a:r>
              <a:rPr sz="1950" b="1" dirty="0">
                <a:solidFill>
                  <a:srgbClr val="1798D4"/>
                </a:solidFill>
                <a:latin typeface="BLUETTI 1.0"/>
                <a:cs typeface="BLUETTI 1.0"/>
              </a:rPr>
              <a:t>at</a:t>
            </a:r>
            <a:r>
              <a:rPr sz="1950" b="1" spc="-45" dirty="0">
                <a:solidFill>
                  <a:srgbClr val="1798D4"/>
                </a:solidFill>
                <a:latin typeface="BLUETTI 1.0"/>
                <a:cs typeface="BLUETTI 1.0"/>
              </a:rPr>
              <a:t> </a:t>
            </a:r>
            <a:r>
              <a:rPr sz="1950" b="1" spc="-30" dirty="0">
                <a:solidFill>
                  <a:srgbClr val="1798D4"/>
                </a:solidFill>
                <a:latin typeface="BLUETTI 1.0"/>
                <a:cs typeface="BLUETTI 1.0"/>
              </a:rPr>
              <a:t>Your</a:t>
            </a:r>
            <a:r>
              <a:rPr sz="1950" b="1" spc="-40" dirty="0">
                <a:solidFill>
                  <a:srgbClr val="1798D4"/>
                </a:solidFill>
                <a:latin typeface="BLUETTI 1.0"/>
                <a:cs typeface="BLUETTI 1.0"/>
              </a:rPr>
              <a:t> </a:t>
            </a:r>
            <a:r>
              <a:rPr sz="1950" b="1" spc="-10" dirty="0">
                <a:solidFill>
                  <a:srgbClr val="1798D4"/>
                </a:solidFill>
                <a:latin typeface="BLUETTI 1.0"/>
                <a:cs typeface="BLUETTI 1.0"/>
              </a:rPr>
              <a:t>Fingertips</a:t>
            </a:r>
            <a:endParaRPr sz="1950">
              <a:latin typeface="BLUETTI 1.0"/>
              <a:cs typeface="BLUETTI 1.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67370" y="2930353"/>
            <a:ext cx="2607310" cy="61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dirty="0">
                <a:solidFill>
                  <a:srgbClr val="1798D4"/>
                </a:solidFill>
                <a:latin typeface="BLUETTI 1.0"/>
                <a:cs typeface="BLUETTI 1.0"/>
              </a:rPr>
              <a:t>How</a:t>
            </a:r>
            <a:r>
              <a:rPr sz="1950" b="1" spc="-10" dirty="0">
                <a:solidFill>
                  <a:srgbClr val="1798D4"/>
                </a:solidFill>
                <a:latin typeface="BLUETTI 1.0"/>
                <a:cs typeface="BLUETTI 1.0"/>
              </a:rPr>
              <a:t> </a:t>
            </a:r>
            <a:r>
              <a:rPr sz="1950" b="1" dirty="0">
                <a:solidFill>
                  <a:srgbClr val="1798D4"/>
                </a:solidFill>
                <a:latin typeface="BLUETTI 1.0"/>
                <a:cs typeface="BLUETTI 1.0"/>
              </a:rPr>
              <a:t>it</a:t>
            </a:r>
            <a:r>
              <a:rPr sz="1950" b="1" spc="-10" dirty="0">
                <a:solidFill>
                  <a:srgbClr val="1798D4"/>
                </a:solidFill>
                <a:latin typeface="BLUETTI 1.0"/>
                <a:cs typeface="BLUETTI 1.0"/>
              </a:rPr>
              <a:t> Works</a:t>
            </a:r>
            <a:endParaRPr sz="1950">
              <a:latin typeface="BLUETTI 1.0"/>
              <a:cs typeface="BLUETTI 1.0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050" b="1" dirty="0">
                <a:solidFill>
                  <a:srgbClr val="221815"/>
                </a:solidFill>
                <a:latin typeface="BLUETTI 1.0"/>
                <a:cs typeface="BLUETTI 1.0"/>
              </a:rPr>
              <a:t>One</a:t>
            </a:r>
            <a:r>
              <a:rPr sz="1050" b="1" spc="25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050" b="1" dirty="0">
                <a:solidFill>
                  <a:srgbClr val="221815"/>
                </a:solidFill>
                <a:latin typeface="BLUETTI 1.0"/>
                <a:cs typeface="BLUETTI 1.0"/>
              </a:rPr>
              <a:t>EP2000</a:t>
            </a:r>
            <a:r>
              <a:rPr sz="1050" b="1" spc="30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050" b="1" dirty="0">
                <a:solidFill>
                  <a:srgbClr val="221815"/>
                </a:solidFill>
                <a:latin typeface="BLUETTI 1.0"/>
                <a:cs typeface="BLUETTI 1.0"/>
              </a:rPr>
              <a:t>ESS</a:t>
            </a:r>
            <a:r>
              <a:rPr sz="1050" b="1" spc="25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050" b="1" dirty="0">
                <a:solidFill>
                  <a:srgbClr val="221815"/>
                </a:solidFill>
                <a:latin typeface="BLUETTI 1.0"/>
                <a:cs typeface="BLUETTI 1.0"/>
              </a:rPr>
              <a:t>for</a:t>
            </a:r>
            <a:r>
              <a:rPr sz="1050" b="1" spc="30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050" b="1" dirty="0">
                <a:solidFill>
                  <a:srgbClr val="221815"/>
                </a:solidFill>
                <a:latin typeface="BLUETTI 1.0"/>
                <a:cs typeface="BLUETTI 1.0"/>
              </a:rPr>
              <a:t>Whole-House</a:t>
            </a:r>
            <a:r>
              <a:rPr sz="1050" b="1" spc="25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050" b="1" spc="-10" dirty="0">
                <a:solidFill>
                  <a:srgbClr val="221815"/>
                </a:solidFill>
                <a:latin typeface="BLUETTI 1.0"/>
                <a:cs typeface="BLUETTI 1.0"/>
              </a:rPr>
              <a:t>Usage</a:t>
            </a:r>
            <a:endParaRPr sz="1050">
              <a:latin typeface="BLUETTI 1.0"/>
              <a:cs typeface="BLUETTI 1.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67370" y="6037445"/>
            <a:ext cx="2519045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dirty="0">
                <a:solidFill>
                  <a:srgbClr val="221815"/>
                </a:solidFill>
                <a:latin typeface="BLUETTI 1.0"/>
                <a:cs typeface="BLUETTI 1.0"/>
              </a:rPr>
              <a:t>Parallel</a:t>
            </a:r>
            <a:r>
              <a:rPr sz="1050" b="1" spc="10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050" b="1" dirty="0">
                <a:solidFill>
                  <a:srgbClr val="221815"/>
                </a:solidFill>
                <a:latin typeface="BLUETTI 1.0"/>
                <a:cs typeface="BLUETTI 1.0"/>
              </a:rPr>
              <a:t>Connection</a:t>
            </a:r>
            <a:r>
              <a:rPr sz="1050" b="1" spc="15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050" b="1" dirty="0">
                <a:solidFill>
                  <a:srgbClr val="221815"/>
                </a:solidFill>
                <a:latin typeface="BLUETTI 1.0"/>
                <a:cs typeface="BLUETTI 1.0"/>
              </a:rPr>
              <a:t>for</a:t>
            </a:r>
            <a:r>
              <a:rPr sz="1050" b="1" spc="15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050" b="1" dirty="0">
                <a:solidFill>
                  <a:srgbClr val="221815"/>
                </a:solidFill>
                <a:latin typeface="BLUETTI 1.0"/>
                <a:cs typeface="BLUETTI 1.0"/>
              </a:rPr>
              <a:t>Small</a:t>
            </a:r>
            <a:r>
              <a:rPr sz="1050" b="1" spc="15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050" b="1" spc="-10" dirty="0">
                <a:solidFill>
                  <a:srgbClr val="221815"/>
                </a:solidFill>
                <a:latin typeface="BLUETTI 1.0"/>
                <a:cs typeface="BLUETTI 1.0"/>
              </a:rPr>
              <a:t>Businesses</a:t>
            </a:r>
            <a:endParaRPr sz="1050">
              <a:latin typeface="BLUETTI 1.0"/>
              <a:cs typeface="BLUETTI 1.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180064" y="3636446"/>
            <a:ext cx="5744210" cy="2329815"/>
            <a:chOff x="7180064" y="3636446"/>
            <a:chExt cx="5744210" cy="2329815"/>
          </a:xfrm>
        </p:grpSpPr>
        <p:pic>
          <p:nvPicPr>
            <p:cNvPr id="14" name="object 1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180064" y="3636446"/>
              <a:ext cx="5744027" cy="23295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77790" y="5501607"/>
              <a:ext cx="39007" cy="5967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790020" y="5498017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8064" y="0"/>
                  </a:moveTo>
                  <a:lnTo>
                    <a:pt x="0" y="4660"/>
                  </a:lnTo>
                  <a:lnTo>
                    <a:pt x="8064" y="9321"/>
                  </a:lnTo>
                  <a:lnTo>
                    <a:pt x="8064" y="0"/>
                  </a:lnTo>
                  <a:close/>
                </a:path>
                <a:path w="30479" h="33020">
                  <a:moveTo>
                    <a:pt x="30327" y="32956"/>
                  </a:moveTo>
                  <a:lnTo>
                    <a:pt x="25666" y="24879"/>
                  </a:lnTo>
                  <a:lnTo>
                    <a:pt x="21005" y="32956"/>
                  </a:lnTo>
                  <a:lnTo>
                    <a:pt x="30327" y="32956"/>
                  </a:lnTo>
                  <a:close/>
                </a:path>
              </a:pathLst>
            </a:custGeom>
            <a:solidFill>
              <a:srgbClr val="04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1749564" y="5549777"/>
              <a:ext cx="13970" cy="18415"/>
            </a:xfrm>
            <a:custGeom>
              <a:avLst/>
              <a:gdLst/>
              <a:ahLst/>
              <a:cxnLst/>
              <a:rect l="l" t="t" r="r" b="b"/>
              <a:pathLst>
                <a:path w="13970" h="18414">
                  <a:moveTo>
                    <a:pt x="13599" y="9186"/>
                  </a:moveTo>
                  <a:lnTo>
                    <a:pt x="0" y="0"/>
                  </a:lnTo>
                  <a:lnTo>
                    <a:pt x="0" y="18372"/>
                  </a:lnTo>
                  <a:lnTo>
                    <a:pt x="13599" y="9186"/>
                  </a:lnTo>
                  <a:close/>
                </a:path>
              </a:pathLst>
            </a:custGeom>
            <a:ln w="3175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764466" y="5549780"/>
              <a:ext cx="13970" cy="18415"/>
            </a:xfrm>
            <a:custGeom>
              <a:avLst/>
              <a:gdLst/>
              <a:ahLst/>
              <a:cxnLst/>
              <a:rect l="l" t="t" r="r" b="b"/>
              <a:pathLst>
                <a:path w="13970" h="18414">
                  <a:moveTo>
                    <a:pt x="0" y="9186"/>
                  </a:moveTo>
                  <a:lnTo>
                    <a:pt x="13632" y="0"/>
                  </a:lnTo>
                  <a:lnTo>
                    <a:pt x="13632" y="18372"/>
                  </a:lnTo>
                  <a:lnTo>
                    <a:pt x="0" y="9186"/>
                  </a:lnTo>
                  <a:close/>
                </a:path>
              </a:pathLst>
            </a:custGeom>
            <a:ln w="3175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1748729" y="5489536"/>
              <a:ext cx="31115" cy="52705"/>
            </a:xfrm>
            <a:custGeom>
              <a:avLst/>
              <a:gdLst/>
              <a:ahLst/>
              <a:cxnLst/>
              <a:rect l="l" t="t" r="r" b="b"/>
              <a:pathLst>
                <a:path w="31115" h="52704">
                  <a:moveTo>
                    <a:pt x="0" y="47720"/>
                  </a:moveTo>
                  <a:lnTo>
                    <a:pt x="0" y="11009"/>
                  </a:lnTo>
                  <a:lnTo>
                    <a:pt x="2442" y="1834"/>
                  </a:lnTo>
                  <a:lnTo>
                    <a:pt x="9794" y="1227"/>
                  </a:lnTo>
                  <a:lnTo>
                    <a:pt x="17134" y="619"/>
                  </a:lnTo>
                  <a:lnTo>
                    <a:pt x="26612" y="0"/>
                  </a:lnTo>
                  <a:lnTo>
                    <a:pt x="29674" y="9174"/>
                  </a:lnTo>
                  <a:lnTo>
                    <a:pt x="30494" y="31863"/>
                  </a:lnTo>
                  <a:lnTo>
                    <a:pt x="30806" y="43603"/>
                  </a:lnTo>
                  <a:lnTo>
                    <a:pt x="30830" y="48001"/>
                  </a:lnTo>
                  <a:lnTo>
                    <a:pt x="30789" y="48666"/>
                  </a:lnTo>
                  <a:lnTo>
                    <a:pt x="30339" y="50220"/>
                  </a:lnTo>
                  <a:lnTo>
                    <a:pt x="24316" y="51188"/>
                  </a:lnTo>
                  <a:lnTo>
                    <a:pt x="18304" y="52156"/>
                  </a:lnTo>
                  <a:lnTo>
                    <a:pt x="9028" y="51953"/>
                  </a:lnTo>
                  <a:lnTo>
                    <a:pt x="4638" y="50929"/>
                  </a:lnTo>
                  <a:lnTo>
                    <a:pt x="258" y="49916"/>
                  </a:lnTo>
                  <a:lnTo>
                    <a:pt x="0" y="47720"/>
                  </a:lnTo>
                  <a:close/>
                </a:path>
              </a:pathLst>
            </a:custGeom>
            <a:ln w="3175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1741597" y="5537559"/>
              <a:ext cx="43180" cy="8255"/>
            </a:xfrm>
            <a:custGeom>
              <a:avLst/>
              <a:gdLst/>
              <a:ahLst/>
              <a:cxnLst/>
              <a:rect l="l" t="t" r="r" b="b"/>
              <a:pathLst>
                <a:path w="43179" h="8254">
                  <a:moveTo>
                    <a:pt x="5910" y="258"/>
                  </a:moveTo>
                  <a:lnTo>
                    <a:pt x="1531" y="1992"/>
                  </a:lnTo>
                  <a:lnTo>
                    <a:pt x="1170" y="2555"/>
                  </a:lnTo>
                  <a:lnTo>
                    <a:pt x="810" y="3118"/>
                  </a:lnTo>
                  <a:lnTo>
                    <a:pt x="0" y="5504"/>
                  </a:lnTo>
                  <a:lnTo>
                    <a:pt x="7587" y="6934"/>
                  </a:lnTo>
                  <a:lnTo>
                    <a:pt x="15172" y="7710"/>
                  </a:lnTo>
                  <a:lnTo>
                    <a:pt x="24739" y="7897"/>
                  </a:lnTo>
                  <a:lnTo>
                    <a:pt x="33608" y="7501"/>
                  </a:lnTo>
                  <a:lnTo>
                    <a:pt x="39097" y="6529"/>
                  </a:lnTo>
                  <a:lnTo>
                    <a:pt x="42970" y="4852"/>
                  </a:lnTo>
                  <a:lnTo>
                    <a:pt x="42564" y="3928"/>
                  </a:lnTo>
                  <a:lnTo>
                    <a:pt x="42621" y="3264"/>
                  </a:lnTo>
                  <a:lnTo>
                    <a:pt x="42666" y="2600"/>
                  </a:lnTo>
                  <a:lnTo>
                    <a:pt x="41574" y="78"/>
                  </a:lnTo>
                  <a:lnTo>
                    <a:pt x="39221" y="484"/>
                  </a:lnTo>
                  <a:lnTo>
                    <a:pt x="36879" y="900"/>
                  </a:lnTo>
                  <a:lnTo>
                    <a:pt x="36091" y="1632"/>
                  </a:lnTo>
                  <a:lnTo>
                    <a:pt x="33795" y="3827"/>
                  </a:lnTo>
                  <a:lnTo>
                    <a:pt x="24822" y="3624"/>
                  </a:lnTo>
                  <a:lnTo>
                    <a:pt x="15850" y="3422"/>
                  </a:lnTo>
                  <a:lnTo>
                    <a:pt x="10503" y="2555"/>
                  </a:lnTo>
                  <a:lnTo>
                    <a:pt x="8150" y="1283"/>
                  </a:lnTo>
                  <a:lnTo>
                    <a:pt x="5808" y="0"/>
                  </a:lnTo>
                  <a:lnTo>
                    <a:pt x="5910" y="258"/>
                  </a:lnTo>
                  <a:close/>
                </a:path>
              </a:pathLst>
            </a:custGeom>
            <a:ln w="3175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190413" y="4707138"/>
              <a:ext cx="0" cy="226060"/>
            </a:xfrm>
            <a:custGeom>
              <a:avLst/>
              <a:gdLst/>
              <a:ahLst/>
              <a:cxnLst/>
              <a:rect l="l" t="t" r="r" b="b"/>
              <a:pathLst>
                <a:path h="226060">
                  <a:moveTo>
                    <a:pt x="0" y="0"/>
                  </a:moveTo>
                  <a:lnTo>
                    <a:pt x="0" y="225984"/>
                  </a:lnTo>
                </a:path>
              </a:pathLst>
            </a:custGeom>
            <a:ln w="3647">
              <a:solidFill>
                <a:srgbClr val="2BB8E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190413" y="5043735"/>
              <a:ext cx="0" cy="90805"/>
            </a:xfrm>
            <a:custGeom>
              <a:avLst/>
              <a:gdLst/>
              <a:ahLst/>
              <a:cxnLst/>
              <a:rect l="l" t="t" r="r" b="b"/>
              <a:pathLst>
                <a:path h="90804">
                  <a:moveTo>
                    <a:pt x="0" y="0"/>
                  </a:moveTo>
                  <a:lnTo>
                    <a:pt x="0" y="90690"/>
                  </a:lnTo>
                </a:path>
              </a:pathLst>
            </a:custGeom>
            <a:ln w="3647">
              <a:solidFill>
                <a:srgbClr val="2BB8E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722618" y="4978411"/>
              <a:ext cx="0" cy="487680"/>
            </a:xfrm>
            <a:custGeom>
              <a:avLst/>
              <a:gdLst/>
              <a:ahLst/>
              <a:cxnLst/>
              <a:rect l="l" t="t" r="r" b="b"/>
              <a:pathLst>
                <a:path h="487679">
                  <a:moveTo>
                    <a:pt x="0" y="0"/>
                  </a:moveTo>
                  <a:lnTo>
                    <a:pt x="0" y="487182"/>
                  </a:lnTo>
                </a:path>
              </a:pathLst>
            </a:custGeom>
            <a:ln w="3647">
              <a:solidFill>
                <a:srgbClr val="2BB8E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190413" y="4980425"/>
              <a:ext cx="1570990" cy="459105"/>
            </a:xfrm>
            <a:custGeom>
              <a:avLst/>
              <a:gdLst/>
              <a:ahLst/>
              <a:cxnLst/>
              <a:rect l="l" t="t" r="r" b="b"/>
              <a:pathLst>
                <a:path w="1570990" h="459104">
                  <a:moveTo>
                    <a:pt x="0" y="0"/>
                  </a:moveTo>
                  <a:lnTo>
                    <a:pt x="1183935" y="0"/>
                  </a:lnTo>
                  <a:lnTo>
                    <a:pt x="1186434" y="0"/>
                  </a:lnTo>
                  <a:lnTo>
                    <a:pt x="1570858" y="0"/>
                  </a:lnTo>
                  <a:lnTo>
                    <a:pt x="1570858" y="458892"/>
                  </a:lnTo>
                </a:path>
              </a:pathLst>
            </a:custGeom>
            <a:ln w="3647">
              <a:solidFill>
                <a:srgbClr val="2BB8E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52640" y="5516680"/>
              <a:ext cx="285740" cy="8389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43585" y="5439316"/>
              <a:ext cx="11430" cy="112395"/>
            </a:xfrm>
            <a:custGeom>
              <a:avLst/>
              <a:gdLst/>
              <a:ahLst/>
              <a:cxnLst/>
              <a:rect l="l" t="t" r="r" b="b"/>
              <a:pathLst>
                <a:path w="11429" h="112395">
                  <a:moveTo>
                    <a:pt x="11235" y="0"/>
                  </a:moveTo>
                  <a:lnTo>
                    <a:pt x="0" y="697"/>
                  </a:lnTo>
                  <a:lnTo>
                    <a:pt x="0" y="111686"/>
                  </a:lnTo>
                  <a:lnTo>
                    <a:pt x="11133" y="111832"/>
                  </a:lnTo>
                  <a:lnTo>
                    <a:pt x="11235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554261" y="5426437"/>
              <a:ext cx="10795" cy="125095"/>
            </a:xfrm>
            <a:custGeom>
              <a:avLst/>
              <a:gdLst/>
              <a:ahLst/>
              <a:cxnLst/>
              <a:rect l="l" t="t" r="r" b="b"/>
              <a:pathLst>
                <a:path w="10795" h="125095">
                  <a:moveTo>
                    <a:pt x="10784" y="0"/>
                  </a:moveTo>
                  <a:lnTo>
                    <a:pt x="0" y="12957"/>
                  </a:lnTo>
                  <a:lnTo>
                    <a:pt x="112" y="124711"/>
                  </a:lnTo>
                  <a:lnTo>
                    <a:pt x="9051" y="106789"/>
                  </a:lnTo>
                  <a:lnTo>
                    <a:pt x="10784" y="0"/>
                  </a:lnTo>
                  <a:close/>
                </a:path>
              </a:pathLst>
            </a:custGeom>
            <a:solidFill>
              <a:srgbClr val="E6E6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543583" y="5425892"/>
              <a:ext cx="22225" cy="14604"/>
            </a:xfrm>
            <a:custGeom>
              <a:avLst/>
              <a:gdLst/>
              <a:ahLst/>
              <a:cxnLst/>
              <a:rect l="l" t="t" r="r" b="b"/>
              <a:pathLst>
                <a:path w="22225" h="14604">
                  <a:moveTo>
                    <a:pt x="21603" y="0"/>
                  </a:moveTo>
                  <a:lnTo>
                    <a:pt x="10615" y="135"/>
                  </a:lnTo>
                  <a:lnTo>
                    <a:pt x="0" y="14128"/>
                  </a:lnTo>
                  <a:lnTo>
                    <a:pt x="10672" y="13509"/>
                  </a:lnTo>
                  <a:lnTo>
                    <a:pt x="21603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652392" y="5511362"/>
              <a:ext cx="10160" cy="23495"/>
            </a:xfrm>
            <a:custGeom>
              <a:avLst/>
              <a:gdLst/>
              <a:ahLst/>
              <a:cxnLst/>
              <a:rect l="l" t="t" r="r" b="b"/>
              <a:pathLst>
                <a:path w="10159" h="23495">
                  <a:moveTo>
                    <a:pt x="9715" y="0"/>
                  </a:moveTo>
                  <a:lnTo>
                    <a:pt x="4300" y="202"/>
                  </a:lnTo>
                  <a:lnTo>
                    <a:pt x="0" y="4379"/>
                  </a:lnTo>
                  <a:lnTo>
                    <a:pt x="0" y="19126"/>
                  </a:lnTo>
                  <a:lnTo>
                    <a:pt x="4300" y="23291"/>
                  </a:lnTo>
                  <a:lnTo>
                    <a:pt x="9715" y="23494"/>
                  </a:lnTo>
                  <a:lnTo>
                    <a:pt x="9715" y="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658818" y="5508471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13227" y="0"/>
                  </a:moveTo>
                  <a:lnTo>
                    <a:pt x="3422" y="0"/>
                  </a:lnTo>
                  <a:lnTo>
                    <a:pt x="0" y="3253"/>
                  </a:lnTo>
                  <a:lnTo>
                    <a:pt x="0" y="12799"/>
                  </a:lnTo>
                  <a:lnTo>
                    <a:pt x="1350" y="14083"/>
                  </a:lnTo>
                  <a:lnTo>
                    <a:pt x="3017" y="14083"/>
                  </a:lnTo>
                  <a:lnTo>
                    <a:pt x="11820" y="14083"/>
                  </a:lnTo>
                  <a:lnTo>
                    <a:pt x="13092" y="13013"/>
                  </a:lnTo>
                  <a:lnTo>
                    <a:pt x="14634" y="1519"/>
                  </a:lnTo>
                  <a:lnTo>
                    <a:pt x="13227" y="0"/>
                  </a:lnTo>
                  <a:close/>
                </a:path>
              </a:pathLst>
            </a:custGeom>
            <a:solidFill>
              <a:srgbClr val="3233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672715" y="5508471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6540" y="0"/>
                  </a:moveTo>
                  <a:lnTo>
                    <a:pt x="664" y="0"/>
                  </a:lnTo>
                  <a:lnTo>
                    <a:pt x="0" y="1283"/>
                  </a:lnTo>
                  <a:lnTo>
                    <a:pt x="0" y="12799"/>
                  </a:lnTo>
                  <a:lnTo>
                    <a:pt x="664" y="14083"/>
                  </a:lnTo>
                  <a:lnTo>
                    <a:pt x="1485" y="14083"/>
                  </a:lnTo>
                  <a:lnTo>
                    <a:pt x="5842" y="14083"/>
                  </a:lnTo>
                  <a:lnTo>
                    <a:pt x="6473" y="13013"/>
                  </a:lnTo>
                  <a:lnTo>
                    <a:pt x="7227" y="1519"/>
                  </a:lnTo>
                  <a:lnTo>
                    <a:pt x="6540" y="0"/>
                  </a:lnTo>
                  <a:close/>
                </a:path>
              </a:pathLst>
            </a:custGeom>
            <a:solidFill>
              <a:srgbClr val="22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658869" y="5509051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10447" y="0"/>
                  </a:moveTo>
                  <a:lnTo>
                    <a:pt x="3017" y="0"/>
                  </a:lnTo>
                  <a:lnTo>
                    <a:pt x="0" y="2859"/>
                  </a:lnTo>
                  <a:lnTo>
                    <a:pt x="0" y="6394"/>
                  </a:lnTo>
                  <a:lnTo>
                    <a:pt x="0" y="9929"/>
                  </a:lnTo>
                  <a:lnTo>
                    <a:pt x="3017" y="12788"/>
                  </a:lnTo>
                  <a:lnTo>
                    <a:pt x="10447" y="12788"/>
                  </a:lnTo>
                  <a:lnTo>
                    <a:pt x="13464" y="9929"/>
                  </a:lnTo>
                  <a:lnTo>
                    <a:pt x="13464" y="2859"/>
                  </a:lnTo>
                  <a:lnTo>
                    <a:pt x="10447" y="0"/>
                  </a:lnTo>
                  <a:close/>
                </a:path>
              </a:pathLst>
            </a:custGeom>
            <a:solidFill>
              <a:srgbClr val="32A2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0652287" y="5513043"/>
              <a:ext cx="11430" cy="13335"/>
            </a:xfrm>
            <a:custGeom>
              <a:avLst/>
              <a:gdLst/>
              <a:ahLst/>
              <a:cxnLst/>
              <a:rect l="l" t="t" r="r" b="b"/>
              <a:pathLst>
                <a:path w="11429" h="13335">
                  <a:moveTo>
                    <a:pt x="10030" y="0"/>
                  </a:moveTo>
                  <a:lnTo>
                    <a:pt x="6867" y="1170"/>
                  </a:lnTo>
                  <a:lnTo>
                    <a:pt x="2713" y="6045"/>
                  </a:lnTo>
                  <a:lnTo>
                    <a:pt x="0" y="9490"/>
                  </a:lnTo>
                  <a:lnTo>
                    <a:pt x="33" y="10728"/>
                  </a:lnTo>
                  <a:lnTo>
                    <a:pt x="1801" y="12676"/>
                  </a:lnTo>
                  <a:lnTo>
                    <a:pt x="3579" y="12709"/>
                  </a:lnTo>
                  <a:lnTo>
                    <a:pt x="6990" y="9051"/>
                  </a:lnTo>
                  <a:lnTo>
                    <a:pt x="10964" y="5876"/>
                  </a:lnTo>
                  <a:lnTo>
                    <a:pt x="10030" y="0"/>
                  </a:lnTo>
                  <a:close/>
                </a:path>
              </a:pathLst>
            </a:custGeom>
            <a:solidFill>
              <a:srgbClr val="4241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0661756" y="5510540"/>
              <a:ext cx="8255" cy="10160"/>
            </a:xfrm>
            <a:custGeom>
              <a:avLst/>
              <a:gdLst/>
              <a:ahLst/>
              <a:cxnLst/>
              <a:rect l="l" t="t" r="r" b="b"/>
              <a:pathLst>
                <a:path w="8254" h="10160">
                  <a:moveTo>
                    <a:pt x="6146" y="0"/>
                  </a:moveTo>
                  <a:lnTo>
                    <a:pt x="1677" y="0"/>
                  </a:lnTo>
                  <a:lnTo>
                    <a:pt x="0" y="1598"/>
                  </a:lnTo>
                  <a:lnTo>
                    <a:pt x="0" y="8206"/>
                  </a:lnTo>
                  <a:lnTo>
                    <a:pt x="1677" y="9805"/>
                  </a:lnTo>
                  <a:lnTo>
                    <a:pt x="3748" y="9805"/>
                  </a:lnTo>
                  <a:lnTo>
                    <a:pt x="6146" y="9805"/>
                  </a:lnTo>
                  <a:lnTo>
                    <a:pt x="8105" y="7947"/>
                  </a:lnTo>
                  <a:lnTo>
                    <a:pt x="8105" y="186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22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0556537" y="5471445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6957" y="0"/>
                  </a:moveTo>
                  <a:lnTo>
                    <a:pt x="0" y="3298"/>
                  </a:lnTo>
                  <a:lnTo>
                    <a:pt x="1148" y="17618"/>
                  </a:lnTo>
                  <a:lnTo>
                    <a:pt x="8386" y="10987"/>
                  </a:lnTo>
                  <a:lnTo>
                    <a:pt x="6957" y="0"/>
                  </a:lnTo>
                  <a:close/>
                </a:path>
              </a:pathLst>
            </a:custGeom>
            <a:solidFill>
              <a:srgbClr val="001C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0561478" y="5483079"/>
              <a:ext cx="75565" cy="41910"/>
            </a:xfrm>
            <a:custGeom>
              <a:avLst/>
              <a:gdLst/>
              <a:ahLst/>
              <a:cxnLst/>
              <a:rect l="l" t="t" r="r" b="b"/>
              <a:pathLst>
                <a:path w="75565" h="41910">
                  <a:moveTo>
                    <a:pt x="75054" y="15197"/>
                  </a:moveTo>
                  <a:lnTo>
                    <a:pt x="71474" y="19351"/>
                  </a:lnTo>
                  <a:lnTo>
                    <a:pt x="72543" y="23021"/>
                  </a:lnTo>
                  <a:lnTo>
                    <a:pt x="70517" y="27648"/>
                  </a:lnTo>
                  <a:lnTo>
                    <a:pt x="59797" y="38483"/>
                  </a:lnTo>
                  <a:lnTo>
                    <a:pt x="43998" y="41872"/>
                  </a:lnTo>
                  <a:lnTo>
                    <a:pt x="27750" y="39477"/>
                  </a:lnTo>
                  <a:lnTo>
                    <a:pt x="15681" y="32962"/>
                  </a:lnTo>
                  <a:lnTo>
                    <a:pt x="5510" y="21021"/>
                  </a:lnTo>
                  <a:lnTo>
                    <a:pt x="1436" y="11883"/>
                  </a:lnTo>
                  <a:lnTo>
                    <a:pt x="564" y="5044"/>
                  </a:lnTo>
                  <a:lnTo>
                    <a:pt x="0" y="0"/>
                  </a:lnTo>
                </a:path>
              </a:pathLst>
            </a:custGeom>
            <a:ln w="5381">
              <a:solidFill>
                <a:srgbClr val="22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0557342" y="5470756"/>
              <a:ext cx="8890" cy="19050"/>
            </a:xfrm>
            <a:custGeom>
              <a:avLst/>
              <a:gdLst/>
              <a:ahLst/>
              <a:cxnLst/>
              <a:rect l="l" t="t" r="r" b="b"/>
              <a:pathLst>
                <a:path w="8890" h="19050">
                  <a:moveTo>
                    <a:pt x="7294" y="0"/>
                  </a:moveTo>
                  <a:lnTo>
                    <a:pt x="0" y="3681"/>
                  </a:lnTo>
                  <a:lnTo>
                    <a:pt x="1238" y="18665"/>
                  </a:lnTo>
                  <a:lnTo>
                    <a:pt x="8510" y="11302"/>
                  </a:lnTo>
                  <a:lnTo>
                    <a:pt x="7294" y="0"/>
                  </a:lnTo>
                  <a:close/>
                </a:path>
              </a:pathLst>
            </a:custGeom>
            <a:solidFill>
              <a:srgbClr val="B4B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0807489" y="5480278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6548" y="0"/>
                  </a:moveTo>
                  <a:lnTo>
                    <a:pt x="3771" y="0"/>
                  </a:lnTo>
                  <a:lnTo>
                    <a:pt x="1677" y="0"/>
                  </a:lnTo>
                  <a:lnTo>
                    <a:pt x="0" y="1564"/>
                  </a:lnTo>
                  <a:lnTo>
                    <a:pt x="0" y="5448"/>
                  </a:lnTo>
                  <a:lnTo>
                    <a:pt x="1677" y="7002"/>
                  </a:lnTo>
                  <a:lnTo>
                    <a:pt x="16548" y="7002"/>
                  </a:lnTo>
                  <a:lnTo>
                    <a:pt x="18237" y="5448"/>
                  </a:lnTo>
                  <a:lnTo>
                    <a:pt x="18237" y="1564"/>
                  </a:lnTo>
                  <a:lnTo>
                    <a:pt x="16548" y="0"/>
                  </a:lnTo>
                  <a:close/>
                </a:path>
              </a:pathLst>
            </a:custGeom>
            <a:solidFill>
              <a:srgbClr val="201D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0817174" y="5472269"/>
              <a:ext cx="24130" cy="15875"/>
            </a:xfrm>
            <a:custGeom>
              <a:avLst/>
              <a:gdLst/>
              <a:ahLst/>
              <a:cxnLst/>
              <a:rect l="l" t="t" r="r" b="b"/>
              <a:pathLst>
                <a:path w="24129" h="15875">
                  <a:moveTo>
                    <a:pt x="10976" y="0"/>
                  </a:moveTo>
                  <a:lnTo>
                    <a:pt x="1891" y="0"/>
                  </a:lnTo>
                  <a:lnTo>
                    <a:pt x="0" y="3478"/>
                  </a:lnTo>
                  <a:lnTo>
                    <a:pt x="0" y="12135"/>
                  </a:lnTo>
                  <a:lnTo>
                    <a:pt x="3760" y="15614"/>
                  </a:lnTo>
                  <a:lnTo>
                    <a:pt x="19779" y="15614"/>
                  </a:lnTo>
                  <a:lnTo>
                    <a:pt x="23539" y="12135"/>
                  </a:lnTo>
                  <a:lnTo>
                    <a:pt x="23539" y="5808"/>
                  </a:lnTo>
                  <a:lnTo>
                    <a:pt x="22683" y="4480"/>
                  </a:lnTo>
                  <a:lnTo>
                    <a:pt x="17415" y="2532"/>
                  </a:lnTo>
                  <a:lnTo>
                    <a:pt x="10976" y="0"/>
                  </a:lnTo>
                  <a:close/>
                </a:path>
              </a:pathLst>
            </a:custGeom>
            <a:solidFill>
              <a:srgbClr val="DE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0619567" y="5480278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6548" y="0"/>
                  </a:moveTo>
                  <a:lnTo>
                    <a:pt x="14465" y="0"/>
                  </a:lnTo>
                  <a:lnTo>
                    <a:pt x="1666" y="0"/>
                  </a:lnTo>
                  <a:lnTo>
                    <a:pt x="0" y="1564"/>
                  </a:lnTo>
                  <a:lnTo>
                    <a:pt x="0" y="5448"/>
                  </a:lnTo>
                  <a:lnTo>
                    <a:pt x="1666" y="7002"/>
                  </a:lnTo>
                  <a:lnTo>
                    <a:pt x="16548" y="7002"/>
                  </a:lnTo>
                  <a:lnTo>
                    <a:pt x="18226" y="5448"/>
                  </a:lnTo>
                  <a:lnTo>
                    <a:pt x="18226" y="1564"/>
                  </a:lnTo>
                  <a:lnTo>
                    <a:pt x="16548" y="0"/>
                  </a:lnTo>
                  <a:close/>
                </a:path>
              </a:pathLst>
            </a:custGeom>
            <a:solidFill>
              <a:srgbClr val="201D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0604563" y="5472269"/>
              <a:ext cx="24130" cy="15875"/>
            </a:xfrm>
            <a:custGeom>
              <a:avLst/>
              <a:gdLst/>
              <a:ahLst/>
              <a:cxnLst/>
              <a:rect l="l" t="t" r="r" b="b"/>
              <a:pathLst>
                <a:path w="24129" h="15875">
                  <a:moveTo>
                    <a:pt x="21648" y="0"/>
                  </a:moveTo>
                  <a:lnTo>
                    <a:pt x="12563" y="0"/>
                  </a:lnTo>
                  <a:lnTo>
                    <a:pt x="6112" y="2532"/>
                  </a:lnTo>
                  <a:lnTo>
                    <a:pt x="866" y="4480"/>
                  </a:lnTo>
                  <a:lnTo>
                    <a:pt x="0" y="5808"/>
                  </a:lnTo>
                  <a:lnTo>
                    <a:pt x="0" y="12135"/>
                  </a:lnTo>
                  <a:lnTo>
                    <a:pt x="3771" y="15614"/>
                  </a:lnTo>
                  <a:lnTo>
                    <a:pt x="19779" y="15614"/>
                  </a:lnTo>
                  <a:lnTo>
                    <a:pt x="23550" y="12135"/>
                  </a:lnTo>
                  <a:lnTo>
                    <a:pt x="23550" y="3478"/>
                  </a:lnTo>
                  <a:lnTo>
                    <a:pt x="21648" y="0"/>
                  </a:lnTo>
                  <a:close/>
                </a:path>
              </a:pathLst>
            </a:custGeom>
            <a:solidFill>
              <a:srgbClr val="DE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0604665" y="5472274"/>
              <a:ext cx="236220" cy="9525"/>
            </a:xfrm>
            <a:custGeom>
              <a:avLst/>
              <a:gdLst/>
              <a:ahLst/>
              <a:cxnLst/>
              <a:rect l="l" t="t" r="r" b="b"/>
              <a:pathLst>
                <a:path w="236220" h="9525">
                  <a:moveTo>
                    <a:pt x="23444" y="3467"/>
                  </a:moveTo>
                  <a:lnTo>
                    <a:pt x="23126" y="2895"/>
                  </a:lnTo>
                  <a:lnTo>
                    <a:pt x="21539" y="0"/>
                  </a:lnTo>
                  <a:lnTo>
                    <a:pt x="12458" y="0"/>
                  </a:lnTo>
                  <a:lnTo>
                    <a:pt x="6007" y="2540"/>
                  </a:lnTo>
                  <a:lnTo>
                    <a:pt x="762" y="4483"/>
                  </a:lnTo>
                  <a:lnTo>
                    <a:pt x="127" y="5461"/>
                  </a:lnTo>
                  <a:lnTo>
                    <a:pt x="0" y="8509"/>
                  </a:lnTo>
                  <a:lnTo>
                    <a:pt x="114" y="8699"/>
                  </a:lnTo>
                  <a:lnTo>
                    <a:pt x="190" y="9169"/>
                  </a:lnTo>
                  <a:lnTo>
                    <a:pt x="736" y="7924"/>
                  </a:lnTo>
                  <a:lnTo>
                    <a:pt x="2209" y="6832"/>
                  </a:lnTo>
                  <a:lnTo>
                    <a:pt x="6007" y="5435"/>
                  </a:lnTo>
                  <a:lnTo>
                    <a:pt x="12458" y="2895"/>
                  </a:lnTo>
                  <a:lnTo>
                    <a:pt x="20726" y="2895"/>
                  </a:lnTo>
                  <a:lnTo>
                    <a:pt x="22669" y="5435"/>
                  </a:lnTo>
                  <a:lnTo>
                    <a:pt x="23215" y="8864"/>
                  </a:lnTo>
                  <a:lnTo>
                    <a:pt x="23266" y="8509"/>
                  </a:lnTo>
                  <a:lnTo>
                    <a:pt x="23380" y="8293"/>
                  </a:lnTo>
                  <a:lnTo>
                    <a:pt x="23444" y="3467"/>
                  </a:lnTo>
                  <a:close/>
                </a:path>
                <a:path w="236220" h="9525">
                  <a:moveTo>
                    <a:pt x="236042" y="5803"/>
                  </a:moveTo>
                  <a:lnTo>
                    <a:pt x="235191" y="4483"/>
                  </a:lnTo>
                  <a:lnTo>
                    <a:pt x="230873" y="2895"/>
                  </a:lnTo>
                  <a:lnTo>
                    <a:pt x="229920" y="2540"/>
                  </a:lnTo>
                  <a:lnTo>
                    <a:pt x="223481" y="0"/>
                  </a:lnTo>
                  <a:lnTo>
                    <a:pt x="214388" y="0"/>
                  </a:lnTo>
                  <a:lnTo>
                    <a:pt x="212496" y="3479"/>
                  </a:lnTo>
                  <a:lnTo>
                    <a:pt x="212559" y="8280"/>
                  </a:lnTo>
                  <a:lnTo>
                    <a:pt x="212674" y="8496"/>
                  </a:lnTo>
                  <a:lnTo>
                    <a:pt x="212737" y="8877"/>
                  </a:lnTo>
                  <a:lnTo>
                    <a:pt x="213258" y="5435"/>
                  </a:lnTo>
                  <a:lnTo>
                    <a:pt x="215226" y="2895"/>
                  </a:lnTo>
                  <a:lnTo>
                    <a:pt x="223481" y="2895"/>
                  </a:lnTo>
                  <a:lnTo>
                    <a:pt x="229984" y="5461"/>
                  </a:lnTo>
                  <a:lnTo>
                    <a:pt x="233718" y="6845"/>
                  </a:lnTo>
                  <a:lnTo>
                    <a:pt x="235191" y="7924"/>
                  </a:lnTo>
                  <a:lnTo>
                    <a:pt x="235750" y="9169"/>
                  </a:lnTo>
                  <a:lnTo>
                    <a:pt x="235826" y="8699"/>
                  </a:lnTo>
                  <a:lnTo>
                    <a:pt x="235927" y="8496"/>
                  </a:lnTo>
                  <a:lnTo>
                    <a:pt x="236042" y="5803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0624111" y="5433479"/>
              <a:ext cx="197485" cy="64769"/>
            </a:xfrm>
            <a:custGeom>
              <a:avLst/>
              <a:gdLst/>
              <a:ahLst/>
              <a:cxnLst/>
              <a:rect l="l" t="t" r="r" b="b"/>
              <a:pathLst>
                <a:path w="197484" h="64770">
                  <a:moveTo>
                    <a:pt x="139785" y="0"/>
                  </a:moveTo>
                  <a:lnTo>
                    <a:pt x="57109" y="0"/>
                  </a:lnTo>
                  <a:lnTo>
                    <a:pt x="46556" y="1399"/>
                  </a:lnTo>
                  <a:lnTo>
                    <a:pt x="641" y="59822"/>
                  </a:lnTo>
                  <a:lnTo>
                    <a:pt x="0" y="62366"/>
                  </a:lnTo>
                  <a:lnTo>
                    <a:pt x="2735" y="64562"/>
                  </a:lnTo>
                  <a:lnTo>
                    <a:pt x="194170" y="64562"/>
                  </a:lnTo>
                  <a:lnTo>
                    <a:pt x="196906" y="62366"/>
                  </a:lnTo>
                  <a:lnTo>
                    <a:pt x="171137" y="18653"/>
                  </a:lnTo>
                  <a:lnTo>
                    <a:pt x="139785" y="0"/>
                  </a:lnTo>
                  <a:close/>
                </a:path>
              </a:pathLst>
            </a:custGeom>
            <a:solidFill>
              <a:srgbClr val="DE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0627464" y="5439616"/>
              <a:ext cx="190500" cy="53340"/>
            </a:xfrm>
            <a:custGeom>
              <a:avLst/>
              <a:gdLst/>
              <a:ahLst/>
              <a:cxnLst/>
              <a:rect l="l" t="t" r="r" b="b"/>
              <a:pathLst>
                <a:path w="190500" h="53339">
                  <a:moveTo>
                    <a:pt x="138164" y="0"/>
                  </a:moveTo>
                  <a:lnTo>
                    <a:pt x="52032" y="0"/>
                  </a:lnTo>
                  <a:lnTo>
                    <a:pt x="43362" y="971"/>
                  </a:lnTo>
                  <a:lnTo>
                    <a:pt x="35844" y="3904"/>
                  </a:lnTo>
                  <a:lnTo>
                    <a:pt x="29432" y="8828"/>
                  </a:lnTo>
                  <a:lnTo>
                    <a:pt x="24079" y="15771"/>
                  </a:lnTo>
                  <a:lnTo>
                    <a:pt x="0" y="53079"/>
                  </a:lnTo>
                  <a:lnTo>
                    <a:pt x="190219" y="53124"/>
                  </a:lnTo>
                  <a:lnTo>
                    <a:pt x="166184" y="15884"/>
                  </a:lnTo>
                  <a:lnTo>
                    <a:pt x="138164" y="0"/>
                  </a:lnTo>
                  <a:close/>
                </a:path>
              </a:pathLst>
            </a:custGeom>
            <a:solidFill>
              <a:srgbClr val="4C49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0800211" y="5522641"/>
              <a:ext cx="29209" cy="68580"/>
            </a:xfrm>
            <a:custGeom>
              <a:avLst/>
              <a:gdLst/>
              <a:ahLst/>
              <a:cxnLst/>
              <a:rect l="l" t="t" r="r" b="b"/>
              <a:pathLst>
                <a:path w="29209" h="68579">
                  <a:moveTo>
                    <a:pt x="26489" y="0"/>
                  </a:moveTo>
                  <a:lnTo>
                    <a:pt x="5763" y="0"/>
                  </a:lnTo>
                  <a:lnTo>
                    <a:pt x="2577" y="0"/>
                  </a:lnTo>
                  <a:lnTo>
                    <a:pt x="0" y="2431"/>
                  </a:lnTo>
                  <a:lnTo>
                    <a:pt x="0" y="66036"/>
                  </a:lnTo>
                  <a:lnTo>
                    <a:pt x="2577" y="68468"/>
                  </a:lnTo>
                  <a:lnTo>
                    <a:pt x="26489" y="68468"/>
                  </a:lnTo>
                  <a:lnTo>
                    <a:pt x="29067" y="66036"/>
                  </a:lnTo>
                  <a:lnTo>
                    <a:pt x="29067" y="2431"/>
                  </a:lnTo>
                  <a:lnTo>
                    <a:pt x="26489" y="0"/>
                  </a:lnTo>
                  <a:close/>
                </a:path>
              </a:pathLst>
            </a:custGeom>
            <a:solidFill>
              <a:srgbClr val="201D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0806570" y="5522655"/>
              <a:ext cx="16510" cy="68580"/>
            </a:xfrm>
            <a:custGeom>
              <a:avLst/>
              <a:gdLst/>
              <a:ahLst/>
              <a:cxnLst/>
              <a:rect l="l" t="t" r="r" b="b"/>
              <a:pathLst>
                <a:path w="16509" h="68579">
                  <a:moveTo>
                    <a:pt x="2413" y="0"/>
                  </a:moveTo>
                  <a:lnTo>
                    <a:pt x="0" y="0"/>
                  </a:lnTo>
                  <a:lnTo>
                    <a:pt x="0" y="68465"/>
                  </a:lnTo>
                  <a:lnTo>
                    <a:pt x="2413" y="68465"/>
                  </a:lnTo>
                  <a:lnTo>
                    <a:pt x="2413" y="0"/>
                  </a:lnTo>
                  <a:close/>
                </a:path>
                <a:path w="16509" h="68579">
                  <a:moveTo>
                    <a:pt x="16344" y="0"/>
                  </a:moveTo>
                  <a:lnTo>
                    <a:pt x="13931" y="0"/>
                  </a:lnTo>
                  <a:lnTo>
                    <a:pt x="13931" y="68465"/>
                  </a:lnTo>
                  <a:lnTo>
                    <a:pt x="16344" y="68465"/>
                  </a:lnTo>
                  <a:lnTo>
                    <a:pt x="16344" y="0"/>
                  </a:lnTo>
                  <a:close/>
                </a:path>
              </a:pathLst>
            </a:custGeom>
            <a:solidFill>
              <a:srgbClr val="63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0615994" y="5522641"/>
              <a:ext cx="29209" cy="68580"/>
            </a:xfrm>
            <a:custGeom>
              <a:avLst/>
              <a:gdLst/>
              <a:ahLst/>
              <a:cxnLst/>
              <a:rect l="l" t="t" r="r" b="b"/>
              <a:pathLst>
                <a:path w="29209" h="68579">
                  <a:moveTo>
                    <a:pt x="26466" y="0"/>
                  </a:moveTo>
                  <a:lnTo>
                    <a:pt x="5741" y="0"/>
                  </a:lnTo>
                  <a:lnTo>
                    <a:pt x="2544" y="0"/>
                  </a:lnTo>
                  <a:lnTo>
                    <a:pt x="0" y="2431"/>
                  </a:lnTo>
                  <a:lnTo>
                    <a:pt x="0" y="66036"/>
                  </a:lnTo>
                  <a:lnTo>
                    <a:pt x="2544" y="68468"/>
                  </a:lnTo>
                  <a:lnTo>
                    <a:pt x="26466" y="68468"/>
                  </a:lnTo>
                  <a:lnTo>
                    <a:pt x="29033" y="66036"/>
                  </a:lnTo>
                  <a:lnTo>
                    <a:pt x="29033" y="2431"/>
                  </a:lnTo>
                  <a:lnTo>
                    <a:pt x="26466" y="0"/>
                  </a:lnTo>
                  <a:close/>
                </a:path>
              </a:pathLst>
            </a:custGeom>
            <a:solidFill>
              <a:srgbClr val="201D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0622343" y="5522655"/>
              <a:ext cx="16510" cy="68580"/>
            </a:xfrm>
            <a:custGeom>
              <a:avLst/>
              <a:gdLst/>
              <a:ahLst/>
              <a:cxnLst/>
              <a:rect l="l" t="t" r="r" b="b"/>
              <a:pathLst>
                <a:path w="16509" h="68579">
                  <a:moveTo>
                    <a:pt x="2425" y="0"/>
                  </a:moveTo>
                  <a:lnTo>
                    <a:pt x="0" y="0"/>
                  </a:lnTo>
                  <a:lnTo>
                    <a:pt x="0" y="68465"/>
                  </a:lnTo>
                  <a:lnTo>
                    <a:pt x="2425" y="68465"/>
                  </a:lnTo>
                  <a:lnTo>
                    <a:pt x="2425" y="0"/>
                  </a:lnTo>
                  <a:close/>
                </a:path>
                <a:path w="16509" h="68579">
                  <a:moveTo>
                    <a:pt x="16319" y="0"/>
                  </a:moveTo>
                  <a:lnTo>
                    <a:pt x="13906" y="0"/>
                  </a:lnTo>
                  <a:lnTo>
                    <a:pt x="13906" y="68465"/>
                  </a:lnTo>
                  <a:lnTo>
                    <a:pt x="16319" y="68465"/>
                  </a:lnTo>
                  <a:lnTo>
                    <a:pt x="16319" y="0"/>
                  </a:lnTo>
                  <a:close/>
                </a:path>
              </a:pathLst>
            </a:custGeom>
            <a:solidFill>
              <a:srgbClr val="63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0612961" y="5488302"/>
              <a:ext cx="219710" cy="84455"/>
            </a:xfrm>
            <a:custGeom>
              <a:avLst/>
              <a:gdLst/>
              <a:ahLst/>
              <a:cxnLst/>
              <a:rect l="l" t="t" r="r" b="b"/>
              <a:pathLst>
                <a:path w="219709" h="84454">
                  <a:moveTo>
                    <a:pt x="198448" y="0"/>
                  </a:moveTo>
                  <a:lnTo>
                    <a:pt x="20905" y="0"/>
                  </a:lnTo>
                  <a:lnTo>
                    <a:pt x="14067" y="2269"/>
                  </a:lnTo>
                  <a:lnTo>
                    <a:pt x="7168" y="7929"/>
                  </a:lnTo>
                  <a:lnTo>
                    <a:pt x="1911" y="15259"/>
                  </a:lnTo>
                  <a:lnTo>
                    <a:pt x="0" y="22537"/>
                  </a:lnTo>
                  <a:lnTo>
                    <a:pt x="2735" y="77103"/>
                  </a:lnTo>
                  <a:lnTo>
                    <a:pt x="1722" y="84139"/>
                  </a:lnTo>
                  <a:lnTo>
                    <a:pt x="217631" y="84139"/>
                  </a:lnTo>
                  <a:lnTo>
                    <a:pt x="216618" y="77103"/>
                  </a:lnTo>
                  <a:lnTo>
                    <a:pt x="219353" y="22537"/>
                  </a:lnTo>
                  <a:lnTo>
                    <a:pt x="217440" y="15259"/>
                  </a:lnTo>
                  <a:lnTo>
                    <a:pt x="212181" y="7929"/>
                  </a:lnTo>
                  <a:lnTo>
                    <a:pt x="205281" y="2269"/>
                  </a:lnTo>
                  <a:lnTo>
                    <a:pt x="198448" y="0"/>
                  </a:lnTo>
                  <a:close/>
                </a:path>
              </a:pathLst>
            </a:custGeom>
            <a:solidFill>
              <a:srgbClr val="DE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0614176" y="5534915"/>
              <a:ext cx="217170" cy="38100"/>
            </a:xfrm>
            <a:custGeom>
              <a:avLst/>
              <a:gdLst/>
              <a:ahLst/>
              <a:cxnLst/>
              <a:rect l="l" t="t" r="r" b="b"/>
              <a:pathLst>
                <a:path w="217170" h="38100">
                  <a:moveTo>
                    <a:pt x="0" y="0"/>
                  </a:moveTo>
                  <a:lnTo>
                    <a:pt x="1305" y="26128"/>
                  </a:lnTo>
                  <a:lnTo>
                    <a:pt x="1159" y="30068"/>
                  </a:lnTo>
                  <a:lnTo>
                    <a:pt x="2600" y="34346"/>
                  </a:lnTo>
                  <a:lnTo>
                    <a:pt x="3343" y="35483"/>
                  </a:lnTo>
                  <a:lnTo>
                    <a:pt x="5763" y="37082"/>
                  </a:lnTo>
                  <a:lnTo>
                    <a:pt x="7441" y="37521"/>
                  </a:lnTo>
                  <a:lnTo>
                    <a:pt x="209480" y="37521"/>
                  </a:lnTo>
                  <a:lnTo>
                    <a:pt x="211135" y="37082"/>
                  </a:lnTo>
                  <a:lnTo>
                    <a:pt x="213578" y="35483"/>
                  </a:lnTo>
                  <a:lnTo>
                    <a:pt x="214332" y="34346"/>
                  </a:lnTo>
                  <a:lnTo>
                    <a:pt x="215751" y="30068"/>
                  </a:lnTo>
                  <a:lnTo>
                    <a:pt x="215616" y="26128"/>
                  </a:lnTo>
                  <a:lnTo>
                    <a:pt x="216910" y="416"/>
                  </a:lnTo>
                  <a:lnTo>
                    <a:pt x="108590" y="11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0696810" y="5542986"/>
              <a:ext cx="52069" cy="15240"/>
            </a:xfrm>
            <a:custGeom>
              <a:avLst/>
              <a:gdLst/>
              <a:ahLst/>
              <a:cxnLst/>
              <a:rect l="l" t="t" r="r" b="b"/>
              <a:pathLst>
                <a:path w="52070" h="15239">
                  <a:moveTo>
                    <a:pt x="50084" y="0"/>
                  </a:moveTo>
                  <a:lnTo>
                    <a:pt x="3444" y="0"/>
                  </a:lnTo>
                  <a:lnTo>
                    <a:pt x="1542" y="0"/>
                  </a:lnTo>
                  <a:lnTo>
                    <a:pt x="0" y="1474"/>
                  </a:lnTo>
                  <a:lnTo>
                    <a:pt x="0" y="13464"/>
                  </a:lnTo>
                  <a:lnTo>
                    <a:pt x="1542" y="14950"/>
                  </a:lnTo>
                  <a:lnTo>
                    <a:pt x="50084" y="14950"/>
                  </a:lnTo>
                  <a:lnTo>
                    <a:pt x="51627" y="13464"/>
                  </a:lnTo>
                  <a:lnTo>
                    <a:pt x="51627" y="1474"/>
                  </a:lnTo>
                  <a:lnTo>
                    <a:pt x="50084" y="0"/>
                  </a:lnTo>
                  <a:close/>
                </a:path>
              </a:pathLst>
            </a:custGeom>
            <a:solidFill>
              <a:srgbClr val="201D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0782117" y="5505881"/>
              <a:ext cx="43180" cy="26670"/>
            </a:xfrm>
            <a:custGeom>
              <a:avLst/>
              <a:gdLst/>
              <a:ahLst/>
              <a:cxnLst/>
              <a:rect l="l" t="t" r="r" b="b"/>
              <a:pathLst>
                <a:path w="43179" h="26670">
                  <a:moveTo>
                    <a:pt x="39311" y="0"/>
                  </a:moveTo>
                  <a:lnTo>
                    <a:pt x="32320" y="1643"/>
                  </a:lnTo>
                  <a:lnTo>
                    <a:pt x="3546" y="9771"/>
                  </a:lnTo>
                  <a:lnTo>
                    <a:pt x="0" y="12608"/>
                  </a:lnTo>
                  <a:lnTo>
                    <a:pt x="0" y="25307"/>
                  </a:lnTo>
                  <a:lnTo>
                    <a:pt x="1519" y="26590"/>
                  </a:lnTo>
                  <a:lnTo>
                    <a:pt x="24032" y="25100"/>
                  </a:lnTo>
                  <a:lnTo>
                    <a:pt x="38692" y="24248"/>
                  </a:lnTo>
                  <a:lnTo>
                    <a:pt x="41439" y="24248"/>
                  </a:lnTo>
                  <a:lnTo>
                    <a:pt x="43015" y="23032"/>
                  </a:lnTo>
                  <a:lnTo>
                    <a:pt x="43015" y="4795"/>
                  </a:lnTo>
                  <a:lnTo>
                    <a:pt x="39311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0785640" y="5510857"/>
              <a:ext cx="34290" cy="19685"/>
            </a:xfrm>
            <a:custGeom>
              <a:avLst/>
              <a:gdLst/>
              <a:ahLst/>
              <a:cxnLst/>
              <a:rect l="l" t="t" r="r" b="b"/>
              <a:pathLst>
                <a:path w="34290" h="19685">
                  <a:moveTo>
                    <a:pt x="14071" y="10502"/>
                  </a:moveTo>
                  <a:lnTo>
                    <a:pt x="13335" y="8712"/>
                  </a:lnTo>
                  <a:lnTo>
                    <a:pt x="10718" y="6083"/>
                  </a:lnTo>
                  <a:lnTo>
                    <a:pt x="8928" y="5346"/>
                  </a:lnTo>
                  <a:lnTo>
                    <a:pt x="5194" y="5346"/>
                  </a:lnTo>
                  <a:lnTo>
                    <a:pt x="3390" y="6083"/>
                  </a:lnTo>
                  <a:lnTo>
                    <a:pt x="762" y="8712"/>
                  </a:lnTo>
                  <a:lnTo>
                    <a:pt x="0" y="10502"/>
                  </a:lnTo>
                  <a:lnTo>
                    <a:pt x="0" y="12344"/>
                  </a:lnTo>
                  <a:lnTo>
                    <a:pt x="0" y="16230"/>
                  </a:lnTo>
                  <a:lnTo>
                    <a:pt x="3136" y="19367"/>
                  </a:lnTo>
                  <a:lnTo>
                    <a:pt x="10947" y="19367"/>
                  </a:lnTo>
                  <a:lnTo>
                    <a:pt x="14071" y="16230"/>
                  </a:lnTo>
                  <a:lnTo>
                    <a:pt x="14071" y="10502"/>
                  </a:lnTo>
                  <a:close/>
                </a:path>
                <a:path w="34290" h="19685">
                  <a:moveTo>
                    <a:pt x="33832" y="6629"/>
                  </a:moveTo>
                  <a:lnTo>
                    <a:pt x="32880" y="4343"/>
                  </a:lnTo>
                  <a:lnTo>
                    <a:pt x="29489" y="952"/>
                  </a:lnTo>
                  <a:lnTo>
                    <a:pt x="27190" y="0"/>
                  </a:lnTo>
                  <a:lnTo>
                    <a:pt x="19773" y="0"/>
                  </a:lnTo>
                  <a:lnTo>
                    <a:pt x="15722" y="4038"/>
                  </a:lnTo>
                  <a:lnTo>
                    <a:pt x="15722" y="9029"/>
                  </a:lnTo>
                  <a:lnTo>
                    <a:pt x="15722" y="14020"/>
                  </a:lnTo>
                  <a:lnTo>
                    <a:pt x="19773" y="18059"/>
                  </a:lnTo>
                  <a:lnTo>
                    <a:pt x="29794" y="18059"/>
                  </a:lnTo>
                  <a:lnTo>
                    <a:pt x="33832" y="14020"/>
                  </a:lnTo>
                  <a:lnTo>
                    <a:pt x="33832" y="66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0785640" y="5512851"/>
              <a:ext cx="32384" cy="17780"/>
            </a:xfrm>
            <a:custGeom>
              <a:avLst/>
              <a:gdLst/>
              <a:ahLst/>
              <a:cxnLst/>
              <a:rect l="l" t="t" r="r" b="b"/>
              <a:pathLst>
                <a:path w="32384" h="17779">
                  <a:moveTo>
                    <a:pt x="12674" y="14338"/>
                  </a:moveTo>
                  <a:lnTo>
                    <a:pt x="11518" y="15176"/>
                  </a:lnTo>
                  <a:lnTo>
                    <a:pt x="10172" y="15786"/>
                  </a:lnTo>
                  <a:lnTo>
                    <a:pt x="8610" y="15786"/>
                  </a:lnTo>
                  <a:lnTo>
                    <a:pt x="4711" y="15786"/>
                  </a:lnTo>
                  <a:lnTo>
                    <a:pt x="1574" y="12649"/>
                  </a:lnTo>
                  <a:lnTo>
                    <a:pt x="1574" y="7315"/>
                  </a:lnTo>
                  <a:lnTo>
                    <a:pt x="2133" y="5981"/>
                  </a:lnTo>
                  <a:lnTo>
                    <a:pt x="2959" y="4800"/>
                  </a:lnTo>
                  <a:lnTo>
                    <a:pt x="2667" y="5016"/>
                  </a:lnTo>
                  <a:lnTo>
                    <a:pt x="2324" y="5156"/>
                  </a:lnTo>
                  <a:lnTo>
                    <a:pt x="2057" y="5397"/>
                  </a:lnTo>
                  <a:lnTo>
                    <a:pt x="749" y="6705"/>
                  </a:lnTo>
                  <a:lnTo>
                    <a:pt x="0" y="8509"/>
                  </a:lnTo>
                  <a:lnTo>
                    <a:pt x="0" y="14224"/>
                  </a:lnTo>
                  <a:lnTo>
                    <a:pt x="3149" y="17373"/>
                  </a:lnTo>
                  <a:lnTo>
                    <a:pt x="9423" y="17373"/>
                  </a:lnTo>
                  <a:lnTo>
                    <a:pt x="11404" y="16129"/>
                  </a:lnTo>
                  <a:lnTo>
                    <a:pt x="12674" y="14338"/>
                  </a:lnTo>
                  <a:close/>
                </a:path>
                <a:path w="32384" h="17779">
                  <a:moveTo>
                    <a:pt x="31940" y="12496"/>
                  </a:moveTo>
                  <a:lnTo>
                    <a:pt x="30403" y="13716"/>
                  </a:lnTo>
                  <a:lnTo>
                    <a:pt x="28473" y="14478"/>
                  </a:lnTo>
                  <a:lnTo>
                    <a:pt x="26339" y="14478"/>
                  </a:lnTo>
                  <a:lnTo>
                    <a:pt x="21336" y="14478"/>
                  </a:lnTo>
                  <a:lnTo>
                    <a:pt x="17284" y="10439"/>
                  </a:lnTo>
                  <a:lnTo>
                    <a:pt x="17284" y="3390"/>
                  </a:lnTo>
                  <a:lnTo>
                    <a:pt x="17995" y="1524"/>
                  </a:lnTo>
                  <a:lnTo>
                    <a:pt x="19164" y="0"/>
                  </a:lnTo>
                  <a:lnTo>
                    <a:pt x="17081" y="1651"/>
                  </a:lnTo>
                  <a:lnTo>
                    <a:pt x="15735" y="4178"/>
                  </a:lnTo>
                  <a:lnTo>
                    <a:pt x="15735" y="12026"/>
                  </a:lnTo>
                  <a:lnTo>
                    <a:pt x="19761" y="16065"/>
                  </a:lnTo>
                  <a:lnTo>
                    <a:pt x="27724" y="16065"/>
                  </a:lnTo>
                  <a:lnTo>
                    <a:pt x="30302" y="14643"/>
                  </a:lnTo>
                  <a:lnTo>
                    <a:pt x="31940" y="12496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0818119" y="5508871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1598" y="0"/>
                  </a:moveTo>
                  <a:lnTo>
                    <a:pt x="979" y="78"/>
                  </a:lnTo>
                  <a:lnTo>
                    <a:pt x="168" y="810"/>
                  </a:lnTo>
                  <a:lnTo>
                    <a:pt x="0" y="1418"/>
                  </a:lnTo>
                  <a:lnTo>
                    <a:pt x="213" y="2825"/>
                  </a:lnTo>
                  <a:lnTo>
                    <a:pt x="585" y="3602"/>
                  </a:lnTo>
                  <a:lnTo>
                    <a:pt x="1148" y="4244"/>
                  </a:lnTo>
                  <a:lnTo>
                    <a:pt x="2319" y="5583"/>
                  </a:lnTo>
                  <a:lnTo>
                    <a:pt x="3928" y="6067"/>
                  </a:lnTo>
                  <a:lnTo>
                    <a:pt x="4784" y="5313"/>
                  </a:lnTo>
                  <a:lnTo>
                    <a:pt x="5617" y="4548"/>
                  </a:lnTo>
                  <a:lnTo>
                    <a:pt x="5381" y="2848"/>
                  </a:lnTo>
                  <a:lnTo>
                    <a:pt x="4210" y="1519"/>
                  </a:lnTo>
                  <a:lnTo>
                    <a:pt x="3658" y="878"/>
                  </a:lnTo>
                  <a:lnTo>
                    <a:pt x="2949" y="39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F5A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0670370" y="5517477"/>
              <a:ext cx="104775" cy="19050"/>
            </a:xfrm>
            <a:custGeom>
              <a:avLst/>
              <a:gdLst/>
              <a:ahLst/>
              <a:cxnLst/>
              <a:rect l="l" t="t" r="r" b="b"/>
              <a:pathLst>
                <a:path w="104775" h="19050">
                  <a:moveTo>
                    <a:pt x="102995" y="0"/>
                  </a:moveTo>
                  <a:lnTo>
                    <a:pt x="3005" y="0"/>
                  </a:lnTo>
                  <a:lnTo>
                    <a:pt x="1542" y="0"/>
                  </a:lnTo>
                  <a:lnTo>
                    <a:pt x="0" y="878"/>
                  </a:lnTo>
                  <a:lnTo>
                    <a:pt x="4469" y="13317"/>
                  </a:lnTo>
                  <a:lnTo>
                    <a:pt x="5223" y="13993"/>
                  </a:lnTo>
                  <a:lnTo>
                    <a:pt x="52403" y="18642"/>
                  </a:lnTo>
                  <a:lnTo>
                    <a:pt x="97963" y="14128"/>
                  </a:lnTo>
                  <a:lnTo>
                    <a:pt x="99302" y="14128"/>
                  </a:lnTo>
                  <a:lnTo>
                    <a:pt x="100068" y="13317"/>
                  </a:lnTo>
                  <a:lnTo>
                    <a:pt x="104537" y="878"/>
                  </a:lnTo>
                  <a:lnTo>
                    <a:pt x="102995" y="0"/>
                  </a:lnTo>
                  <a:close/>
                </a:path>
              </a:pathLst>
            </a:custGeom>
            <a:solidFill>
              <a:srgbClr val="4C49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0670565" y="5517016"/>
              <a:ext cx="104139" cy="3810"/>
            </a:xfrm>
            <a:custGeom>
              <a:avLst/>
              <a:gdLst/>
              <a:ahLst/>
              <a:cxnLst/>
              <a:rect l="l" t="t" r="r" b="b"/>
              <a:pathLst>
                <a:path w="104140" h="3810">
                  <a:moveTo>
                    <a:pt x="104140" y="1270"/>
                  </a:moveTo>
                  <a:lnTo>
                    <a:pt x="103085" y="1270"/>
                  </a:lnTo>
                  <a:lnTo>
                    <a:pt x="103085" y="0"/>
                  </a:lnTo>
                  <a:lnTo>
                    <a:pt x="1054" y="0"/>
                  </a:lnTo>
                  <a:lnTo>
                    <a:pt x="1054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444" y="2540"/>
                  </a:lnTo>
                  <a:lnTo>
                    <a:pt x="444" y="3810"/>
                  </a:lnTo>
                  <a:lnTo>
                    <a:pt x="736" y="3810"/>
                  </a:lnTo>
                  <a:lnTo>
                    <a:pt x="736" y="2540"/>
                  </a:lnTo>
                  <a:lnTo>
                    <a:pt x="103390" y="2540"/>
                  </a:lnTo>
                  <a:lnTo>
                    <a:pt x="103390" y="3810"/>
                  </a:lnTo>
                  <a:lnTo>
                    <a:pt x="103682" y="3810"/>
                  </a:lnTo>
                  <a:lnTo>
                    <a:pt x="103682" y="2540"/>
                  </a:lnTo>
                  <a:lnTo>
                    <a:pt x="104140" y="2540"/>
                  </a:lnTo>
                  <a:lnTo>
                    <a:pt x="104140" y="1270"/>
                  </a:lnTo>
                  <a:close/>
                </a:path>
              </a:pathLst>
            </a:custGeom>
            <a:solidFill>
              <a:srgbClr val="04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0806117" y="5547794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9850" y="0"/>
                  </a:moveTo>
                  <a:lnTo>
                    <a:pt x="3489" y="0"/>
                  </a:lnTo>
                  <a:lnTo>
                    <a:pt x="0" y="3467"/>
                  </a:lnTo>
                  <a:lnTo>
                    <a:pt x="0" y="7767"/>
                  </a:lnTo>
                  <a:lnTo>
                    <a:pt x="0" y="12056"/>
                  </a:lnTo>
                  <a:lnTo>
                    <a:pt x="3489" y="15546"/>
                  </a:lnTo>
                  <a:lnTo>
                    <a:pt x="12101" y="15546"/>
                  </a:lnTo>
                  <a:lnTo>
                    <a:pt x="15591" y="12056"/>
                  </a:lnTo>
                  <a:lnTo>
                    <a:pt x="15591" y="5707"/>
                  </a:lnTo>
                  <a:lnTo>
                    <a:pt x="14758" y="3726"/>
                  </a:lnTo>
                  <a:lnTo>
                    <a:pt x="11831" y="810"/>
                  </a:lnTo>
                  <a:lnTo>
                    <a:pt x="9850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0807756" y="554942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7790" y="0"/>
                  </a:moveTo>
                  <a:lnTo>
                    <a:pt x="2746" y="0"/>
                  </a:lnTo>
                  <a:lnTo>
                    <a:pt x="0" y="2746"/>
                  </a:lnTo>
                  <a:lnTo>
                    <a:pt x="0" y="6135"/>
                  </a:lnTo>
                  <a:lnTo>
                    <a:pt x="0" y="9512"/>
                  </a:lnTo>
                  <a:lnTo>
                    <a:pt x="2746" y="12282"/>
                  </a:lnTo>
                  <a:lnTo>
                    <a:pt x="9557" y="12282"/>
                  </a:lnTo>
                  <a:lnTo>
                    <a:pt x="12304" y="9512"/>
                  </a:lnTo>
                  <a:lnTo>
                    <a:pt x="12304" y="4514"/>
                  </a:lnTo>
                  <a:lnTo>
                    <a:pt x="11674" y="2949"/>
                  </a:lnTo>
                  <a:lnTo>
                    <a:pt x="9355" y="641"/>
                  </a:lnTo>
                  <a:lnTo>
                    <a:pt x="7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0807760" y="5550721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2532" y="0"/>
                  </a:moveTo>
                  <a:lnTo>
                    <a:pt x="1035" y="1125"/>
                  </a:lnTo>
                  <a:lnTo>
                    <a:pt x="0" y="2825"/>
                  </a:lnTo>
                  <a:lnTo>
                    <a:pt x="0" y="8218"/>
                  </a:lnTo>
                  <a:lnTo>
                    <a:pt x="2746" y="10987"/>
                  </a:lnTo>
                  <a:lnTo>
                    <a:pt x="8195" y="10987"/>
                  </a:lnTo>
                  <a:lnTo>
                    <a:pt x="9917" y="9917"/>
                  </a:lnTo>
                  <a:lnTo>
                    <a:pt x="11032" y="8398"/>
                  </a:lnTo>
                  <a:lnTo>
                    <a:pt x="10019" y="9152"/>
                  </a:lnTo>
                  <a:lnTo>
                    <a:pt x="8803" y="9692"/>
                  </a:lnTo>
                  <a:lnTo>
                    <a:pt x="7418" y="9692"/>
                  </a:lnTo>
                  <a:lnTo>
                    <a:pt x="4018" y="9692"/>
                  </a:lnTo>
                  <a:lnTo>
                    <a:pt x="1260" y="6934"/>
                  </a:lnTo>
                  <a:lnTo>
                    <a:pt x="1260" y="2206"/>
                  </a:lnTo>
                  <a:lnTo>
                    <a:pt x="1801" y="1013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0620154" y="5505881"/>
              <a:ext cx="43180" cy="26670"/>
            </a:xfrm>
            <a:custGeom>
              <a:avLst/>
              <a:gdLst/>
              <a:ahLst/>
              <a:cxnLst/>
              <a:rect l="l" t="t" r="r" b="b"/>
              <a:pathLst>
                <a:path w="43179" h="26670">
                  <a:moveTo>
                    <a:pt x="3692" y="0"/>
                  </a:moveTo>
                  <a:lnTo>
                    <a:pt x="0" y="4795"/>
                  </a:lnTo>
                  <a:lnTo>
                    <a:pt x="0" y="23032"/>
                  </a:lnTo>
                  <a:lnTo>
                    <a:pt x="1564" y="24248"/>
                  </a:lnTo>
                  <a:lnTo>
                    <a:pt x="4311" y="24248"/>
                  </a:lnTo>
                  <a:lnTo>
                    <a:pt x="18971" y="25100"/>
                  </a:lnTo>
                  <a:lnTo>
                    <a:pt x="41484" y="26590"/>
                  </a:lnTo>
                  <a:lnTo>
                    <a:pt x="43003" y="25307"/>
                  </a:lnTo>
                  <a:lnTo>
                    <a:pt x="43003" y="12608"/>
                  </a:lnTo>
                  <a:lnTo>
                    <a:pt x="39469" y="9771"/>
                  </a:lnTo>
                  <a:lnTo>
                    <a:pt x="10683" y="1643"/>
                  </a:lnTo>
                  <a:lnTo>
                    <a:pt x="3692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0625798" y="5510857"/>
              <a:ext cx="34290" cy="19685"/>
            </a:xfrm>
            <a:custGeom>
              <a:avLst/>
              <a:gdLst/>
              <a:ahLst/>
              <a:cxnLst/>
              <a:rect l="l" t="t" r="r" b="b"/>
              <a:pathLst>
                <a:path w="34290" h="19685">
                  <a:moveTo>
                    <a:pt x="18097" y="4038"/>
                  </a:moveTo>
                  <a:lnTo>
                    <a:pt x="14058" y="0"/>
                  </a:lnTo>
                  <a:lnTo>
                    <a:pt x="6642" y="0"/>
                  </a:lnTo>
                  <a:lnTo>
                    <a:pt x="4343" y="952"/>
                  </a:lnTo>
                  <a:lnTo>
                    <a:pt x="939" y="4343"/>
                  </a:lnTo>
                  <a:lnTo>
                    <a:pt x="0" y="6629"/>
                  </a:lnTo>
                  <a:lnTo>
                    <a:pt x="0" y="14020"/>
                  </a:lnTo>
                  <a:lnTo>
                    <a:pt x="4038" y="18059"/>
                  </a:lnTo>
                  <a:lnTo>
                    <a:pt x="14058" y="18059"/>
                  </a:lnTo>
                  <a:lnTo>
                    <a:pt x="18097" y="14020"/>
                  </a:lnTo>
                  <a:lnTo>
                    <a:pt x="18097" y="9029"/>
                  </a:lnTo>
                  <a:lnTo>
                    <a:pt x="18097" y="4038"/>
                  </a:lnTo>
                  <a:close/>
                </a:path>
                <a:path w="34290" h="19685">
                  <a:moveTo>
                    <a:pt x="33820" y="10502"/>
                  </a:moveTo>
                  <a:lnTo>
                    <a:pt x="33083" y="8712"/>
                  </a:lnTo>
                  <a:lnTo>
                    <a:pt x="30441" y="6083"/>
                  </a:lnTo>
                  <a:lnTo>
                    <a:pt x="28625" y="5346"/>
                  </a:lnTo>
                  <a:lnTo>
                    <a:pt x="24904" y="5346"/>
                  </a:lnTo>
                  <a:lnTo>
                    <a:pt x="23114" y="6083"/>
                  </a:lnTo>
                  <a:lnTo>
                    <a:pt x="20485" y="8712"/>
                  </a:lnTo>
                  <a:lnTo>
                    <a:pt x="19748" y="10502"/>
                  </a:lnTo>
                  <a:lnTo>
                    <a:pt x="19748" y="16230"/>
                  </a:lnTo>
                  <a:lnTo>
                    <a:pt x="22872" y="19367"/>
                  </a:lnTo>
                  <a:lnTo>
                    <a:pt x="30683" y="19367"/>
                  </a:lnTo>
                  <a:lnTo>
                    <a:pt x="33820" y="16230"/>
                  </a:lnTo>
                  <a:lnTo>
                    <a:pt x="33820" y="12344"/>
                  </a:lnTo>
                  <a:lnTo>
                    <a:pt x="33820" y="105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0627678" y="5512851"/>
              <a:ext cx="32384" cy="17780"/>
            </a:xfrm>
            <a:custGeom>
              <a:avLst/>
              <a:gdLst/>
              <a:ahLst/>
              <a:cxnLst/>
              <a:rect l="l" t="t" r="r" b="b"/>
              <a:pathLst>
                <a:path w="32384" h="17779">
                  <a:moveTo>
                    <a:pt x="16217" y="4178"/>
                  </a:moveTo>
                  <a:lnTo>
                    <a:pt x="14859" y="1651"/>
                  </a:lnTo>
                  <a:lnTo>
                    <a:pt x="12776" y="0"/>
                  </a:lnTo>
                  <a:lnTo>
                    <a:pt x="13944" y="1524"/>
                  </a:lnTo>
                  <a:lnTo>
                    <a:pt x="14655" y="3390"/>
                  </a:lnTo>
                  <a:lnTo>
                    <a:pt x="14655" y="10439"/>
                  </a:lnTo>
                  <a:lnTo>
                    <a:pt x="10617" y="14478"/>
                  </a:lnTo>
                  <a:lnTo>
                    <a:pt x="5600" y="14478"/>
                  </a:lnTo>
                  <a:lnTo>
                    <a:pt x="3479" y="14478"/>
                  </a:lnTo>
                  <a:lnTo>
                    <a:pt x="1536" y="13716"/>
                  </a:lnTo>
                  <a:lnTo>
                    <a:pt x="0" y="12496"/>
                  </a:lnTo>
                  <a:lnTo>
                    <a:pt x="1638" y="14643"/>
                  </a:lnTo>
                  <a:lnTo>
                    <a:pt x="4229" y="16065"/>
                  </a:lnTo>
                  <a:lnTo>
                    <a:pt x="12179" y="16065"/>
                  </a:lnTo>
                  <a:lnTo>
                    <a:pt x="16217" y="12026"/>
                  </a:lnTo>
                  <a:lnTo>
                    <a:pt x="16217" y="4178"/>
                  </a:lnTo>
                  <a:close/>
                </a:path>
                <a:path w="32384" h="17779">
                  <a:moveTo>
                    <a:pt x="31940" y="8509"/>
                  </a:moveTo>
                  <a:lnTo>
                    <a:pt x="31203" y="6705"/>
                  </a:lnTo>
                  <a:lnTo>
                    <a:pt x="29895" y="5397"/>
                  </a:lnTo>
                  <a:lnTo>
                    <a:pt x="29616" y="5156"/>
                  </a:lnTo>
                  <a:lnTo>
                    <a:pt x="29273" y="5016"/>
                  </a:lnTo>
                  <a:lnTo>
                    <a:pt x="28981" y="4800"/>
                  </a:lnTo>
                  <a:lnTo>
                    <a:pt x="29806" y="5981"/>
                  </a:lnTo>
                  <a:lnTo>
                    <a:pt x="30378" y="7315"/>
                  </a:lnTo>
                  <a:lnTo>
                    <a:pt x="30378" y="12649"/>
                  </a:lnTo>
                  <a:lnTo>
                    <a:pt x="27228" y="15786"/>
                  </a:lnTo>
                  <a:lnTo>
                    <a:pt x="23329" y="15786"/>
                  </a:lnTo>
                  <a:lnTo>
                    <a:pt x="21780" y="15786"/>
                  </a:lnTo>
                  <a:lnTo>
                    <a:pt x="20421" y="15176"/>
                  </a:lnTo>
                  <a:lnTo>
                    <a:pt x="19265" y="14338"/>
                  </a:lnTo>
                  <a:lnTo>
                    <a:pt x="20535" y="16129"/>
                  </a:lnTo>
                  <a:lnTo>
                    <a:pt x="22529" y="17373"/>
                  </a:lnTo>
                  <a:lnTo>
                    <a:pt x="28803" y="17373"/>
                  </a:lnTo>
                  <a:lnTo>
                    <a:pt x="31940" y="14224"/>
                  </a:lnTo>
                  <a:lnTo>
                    <a:pt x="31940" y="8509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0621535" y="5508871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4018" y="0"/>
                  </a:moveTo>
                  <a:lnTo>
                    <a:pt x="2668" y="394"/>
                  </a:lnTo>
                  <a:lnTo>
                    <a:pt x="1958" y="878"/>
                  </a:lnTo>
                  <a:lnTo>
                    <a:pt x="1418" y="1519"/>
                  </a:lnTo>
                  <a:lnTo>
                    <a:pt x="236" y="2848"/>
                  </a:lnTo>
                  <a:lnTo>
                    <a:pt x="0" y="4548"/>
                  </a:lnTo>
                  <a:lnTo>
                    <a:pt x="844" y="5313"/>
                  </a:lnTo>
                  <a:lnTo>
                    <a:pt x="1699" y="6067"/>
                  </a:lnTo>
                  <a:lnTo>
                    <a:pt x="3309" y="5583"/>
                  </a:lnTo>
                  <a:lnTo>
                    <a:pt x="4469" y="4244"/>
                  </a:lnTo>
                  <a:lnTo>
                    <a:pt x="5032" y="3602"/>
                  </a:lnTo>
                  <a:lnTo>
                    <a:pt x="5403" y="2825"/>
                  </a:lnTo>
                  <a:lnTo>
                    <a:pt x="5617" y="1418"/>
                  </a:lnTo>
                  <a:lnTo>
                    <a:pt x="5459" y="810"/>
                  </a:lnTo>
                  <a:lnTo>
                    <a:pt x="5065" y="450"/>
                  </a:lnTo>
                  <a:lnTo>
                    <a:pt x="4638" y="78"/>
                  </a:lnTo>
                  <a:lnTo>
                    <a:pt x="4018" y="0"/>
                  </a:lnTo>
                  <a:close/>
                </a:path>
              </a:pathLst>
            </a:custGeom>
            <a:solidFill>
              <a:srgbClr val="F5A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0623570" y="5547794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1" y="0"/>
                  </a:moveTo>
                  <a:lnTo>
                    <a:pt x="5730" y="0"/>
                  </a:lnTo>
                  <a:lnTo>
                    <a:pt x="3748" y="810"/>
                  </a:lnTo>
                  <a:lnTo>
                    <a:pt x="821" y="3726"/>
                  </a:lnTo>
                  <a:lnTo>
                    <a:pt x="0" y="5707"/>
                  </a:lnTo>
                  <a:lnTo>
                    <a:pt x="0" y="12056"/>
                  </a:lnTo>
                  <a:lnTo>
                    <a:pt x="3489" y="15546"/>
                  </a:lnTo>
                  <a:lnTo>
                    <a:pt x="12101" y="15546"/>
                  </a:lnTo>
                  <a:lnTo>
                    <a:pt x="15591" y="12056"/>
                  </a:lnTo>
                  <a:lnTo>
                    <a:pt x="15591" y="7767"/>
                  </a:lnTo>
                  <a:lnTo>
                    <a:pt x="15591" y="3467"/>
                  </a:lnTo>
                  <a:lnTo>
                    <a:pt x="12101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0625212" y="554942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9557" y="0"/>
                  </a:moveTo>
                  <a:lnTo>
                    <a:pt x="4525" y="0"/>
                  </a:lnTo>
                  <a:lnTo>
                    <a:pt x="2960" y="641"/>
                  </a:lnTo>
                  <a:lnTo>
                    <a:pt x="641" y="2949"/>
                  </a:lnTo>
                  <a:lnTo>
                    <a:pt x="0" y="4514"/>
                  </a:lnTo>
                  <a:lnTo>
                    <a:pt x="0" y="9512"/>
                  </a:lnTo>
                  <a:lnTo>
                    <a:pt x="2758" y="12282"/>
                  </a:lnTo>
                  <a:lnTo>
                    <a:pt x="9557" y="12282"/>
                  </a:lnTo>
                  <a:lnTo>
                    <a:pt x="12315" y="9512"/>
                  </a:lnTo>
                  <a:lnTo>
                    <a:pt x="12315" y="6135"/>
                  </a:lnTo>
                  <a:lnTo>
                    <a:pt x="12315" y="2746"/>
                  </a:lnTo>
                  <a:lnTo>
                    <a:pt x="9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0626473" y="5550721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8510" y="0"/>
                  </a:moveTo>
                  <a:lnTo>
                    <a:pt x="9253" y="1013"/>
                  </a:lnTo>
                  <a:lnTo>
                    <a:pt x="9771" y="2206"/>
                  </a:lnTo>
                  <a:lnTo>
                    <a:pt x="9771" y="6934"/>
                  </a:lnTo>
                  <a:lnTo>
                    <a:pt x="7024" y="9692"/>
                  </a:lnTo>
                  <a:lnTo>
                    <a:pt x="3624" y="9692"/>
                  </a:lnTo>
                  <a:lnTo>
                    <a:pt x="2240" y="9692"/>
                  </a:lnTo>
                  <a:lnTo>
                    <a:pt x="1035" y="9152"/>
                  </a:lnTo>
                  <a:lnTo>
                    <a:pt x="0" y="8398"/>
                  </a:lnTo>
                  <a:lnTo>
                    <a:pt x="1137" y="9917"/>
                  </a:lnTo>
                  <a:lnTo>
                    <a:pt x="2836" y="10987"/>
                  </a:lnTo>
                  <a:lnTo>
                    <a:pt x="8296" y="10987"/>
                  </a:lnTo>
                  <a:lnTo>
                    <a:pt x="11054" y="8218"/>
                  </a:lnTo>
                  <a:lnTo>
                    <a:pt x="11054" y="2825"/>
                  </a:lnTo>
                  <a:lnTo>
                    <a:pt x="10019" y="1125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0653427" y="5562361"/>
              <a:ext cx="138430" cy="10160"/>
            </a:xfrm>
            <a:custGeom>
              <a:avLst/>
              <a:gdLst/>
              <a:ahLst/>
              <a:cxnLst/>
              <a:rect l="l" t="t" r="r" b="b"/>
              <a:pathLst>
                <a:path w="138429" h="10160">
                  <a:moveTo>
                    <a:pt x="130486" y="0"/>
                  </a:moveTo>
                  <a:lnTo>
                    <a:pt x="7947" y="0"/>
                  </a:lnTo>
                  <a:lnTo>
                    <a:pt x="2375" y="4187"/>
                  </a:lnTo>
                  <a:lnTo>
                    <a:pt x="0" y="10075"/>
                  </a:lnTo>
                  <a:lnTo>
                    <a:pt x="138434" y="10075"/>
                  </a:lnTo>
                  <a:lnTo>
                    <a:pt x="136058" y="4187"/>
                  </a:lnTo>
                  <a:lnTo>
                    <a:pt x="130486" y="0"/>
                  </a:lnTo>
                  <a:close/>
                </a:path>
              </a:pathLst>
            </a:custGeom>
            <a:solidFill>
              <a:srgbClr val="201D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0653430" y="5562364"/>
              <a:ext cx="138430" cy="10160"/>
            </a:xfrm>
            <a:custGeom>
              <a:avLst/>
              <a:gdLst/>
              <a:ahLst/>
              <a:cxnLst/>
              <a:rect l="l" t="t" r="r" b="b"/>
              <a:pathLst>
                <a:path w="138429" h="10160">
                  <a:moveTo>
                    <a:pt x="130475" y="0"/>
                  </a:moveTo>
                  <a:lnTo>
                    <a:pt x="123776" y="0"/>
                  </a:lnTo>
                  <a:lnTo>
                    <a:pt x="7947" y="0"/>
                  </a:lnTo>
                  <a:lnTo>
                    <a:pt x="2375" y="4176"/>
                  </a:lnTo>
                  <a:lnTo>
                    <a:pt x="0" y="10075"/>
                  </a:lnTo>
                  <a:lnTo>
                    <a:pt x="1519" y="10075"/>
                  </a:lnTo>
                  <a:lnTo>
                    <a:pt x="4356" y="5718"/>
                  </a:lnTo>
                  <a:lnTo>
                    <a:pt x="9073" y="2758"/>
                  </a:lnTo>
                  <a:lnTo>
                    <a:pt x="129349" y="2758"/>
                  </a:lnTo>
                  <a:lnTo>
                    <a:pt x="134066" y="5718"/>
                  </a:lnTo>
                  <a:lnTo>
                    <a:pt x="136914" y="10075"/>
                  </a:lnTo>
                  <a:lnTo>
                    <a:pt x="138434" y="10075"/>
                  </a:lnTo>
                  <a:lnTo>
                    <a:pt x="136058" y="4176"/>
                  </a:lnTo>
                  <a:lnTo>
                    <a:pt x="130475" y="0"/>
                  </a:lnTo>
                  <a:close/>
                </a:path>
              </a:pathLst>
            </a:custGeom>
            <a:solidFill>
              <a:srgbClr val="04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4018" y="5439611"/>
              <a:ext cx="103389" cy="5312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0633517" y="5491449"/>
              <a:ext cx="178435" cy="19050"/>
            </a:xfrm>
            <a:custGeom>
              <a:avLst/>
              <a:gdLst/>
              <a:ahLst/>
              <a:cxnLst/>
              <a:rect l="l" t="t" r="r" b="b"/>
              <a:pathLst>
                <a:path w="178434" h="19050">
                  <a:moveTo>
                    <a:pt x="176282" y="0"/>
                  </a:moveTo>
                  <a:lnTo>
                    <a:pt x="174897" y="0"/>
                  </a:lnTo>
                  <a:lnTo>
                    <a:pt x="1981" y="0"/>
                  </a:lnTo>
                  <a:lnTo>
                    <a:pt x="0" y="1925"/>
                  </a:lnTo>
                  <a:lnTo>
                    <a:pt x="33840" y="18957"/>
                  </a:lnTo>
                  <a:lnTo>
                    <a:pt x="45435" y="18957"/>
                  </a:lnTo>
                  <a:lnTo>
                    <a:pt x="27468" y="4615"/>
                  </a:lnTo>
                  <a:lnTo>
                    <a:pt x="50366" y="18957"/>
                  </a:lnTo>
                  <a:lnTo>
                    <a:pt x="127897" y="18957"/>
                  </a:lnTo>
                  <a:lnTo>
                    <a:pt x="150783" y="4615"/>
                  </a:lnTo>
                  <a:lnTo>
                    <a:pt x="132805" y="18957"/>
                  </a:lnTo>
                  <a:lnTo>
                    <a:pt x="146145" y="18957"/>
                  </a:lnTo>
                  <a:lnTo>
                    <a:pt x="154024" y="16519"/>
                  </a:lnTo>
                  <a:lnTo>
                    <a:pt x="164422" y="11156"/>
                  </a:lnTo>
                  <a:lnTo>
                    <a:pt x="177362" y="3354"/>
                  </a:lnTo>
                  <a:lnTo>
                    <a:pt x="178252" y="1925"/>
                  </a:lnTo>
                  <a:lnTo>
                    <a:pt x="176282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89472" y="3734965"/>
              <a:ext cx="91512" cy="70233"/>
            </a:xfrm>
            <a:prstGeom prst="rect">
              <a:avLst/>
            </a:prstGeom>
          </p:spPr>
        </p:pic>
      </p:grpSp>
      <p:sp>
        <p:nvSpPr>
          <p:cNvPr id="73" name="object 73"/>
          <p:cNvSpPr txBox="1"/>
          <p:nvPr/>
        </p:nvSpPr>
        <p:spPr>
          <a:xfrm>
            <a:off x="9866041" y="3804921"/>
            <a:ext cx="5549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spc="-10" dirty="0">
                <a:solidFill>
                  <a:srgbClr val="35ACDC"/>
                </a:solidFill>
                <a:latin typeface="BLUETTI 1.0 Medium"/>
                <a:cs typeface="BLUETTI 1.0 Medium"/>
              </a:rPr>
              <a:t>WiFi/Bluetooth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9694760" y="3951108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135541"/>
                </a:moveTo>
                <a:lnTo>
                  <a:pt x="0" y="0"/>
                </a:lnTo>
              </a:path>
            </a:pathLst>
          </a:custGeom>
          <a:ln w="6349">
            <a:solidFill>
              <a:srgbClr val="2318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9432867" y="3804910"/>
            <a:ext cx="17780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spc="-25" dirty="0">
                <a:solidFill>
                  <a:srgbClr val="35ACDC"/>
                </a:solidFill>
                <a:latin typeface="BLUETTI 1.0 Medium"/>
                <a:cs typeface="BLUETTI 1.0 Medium"/>
              </a:rPr>
              <a:t>EMS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219756" y="4274752"/>
            <a:ext cx="7200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Total 30 kW, 4 </a:t>
            </a: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string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459298" y="4274752"/>
            <a:ext cx="438784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Solar </a:t>
            </a: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panels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1097945" y="4040060"/>
            <a:ext cx="29591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AC</a:t>
            </a:r>
            <a:r>
              <a:rPr sz="600" b="0" spc="-20" dirty="0">
                <a:solidFill>
                  <a:srgbClr val="231815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231815"/>
                </a:solidFill>
                <a:latin typeface="BLUETTI 1.0 Light"/>
                <a:cs typeface="BLUETTI 1.0 Light"/>
              </a:rPr>
              <a:t>PDU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756639" y="4095295"/>
            <a:ext cx="1739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spc="-20" dirty="0">
                <a:solidFill>
                  <a:srgbClr val="231815"/>
                </a:solidFill>
                <a:latin typeface="BLUETTI 1.0 Light"/>
                <a:cs typeface="BLUETTI 1.0 Light"/>
              </a:rPr>
              <a:t>Grid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756639" y="4363067"/>
            <a:ext cx="29146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Backup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264299" y="4863546"/>
            <a:ext cx="66357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AC</a:t>
            </a:r>
            <a:r>
              <a:rPr sz="600" b="0" spc="-20" dirty="0">
                <a:solidFill>
                  <a:srgbClr val="231815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Breakers</a:t>
            </a:r>
            <a:r>
              <a:rPr sz="600" b="0" spc="-20" dirty="0">
                <a:solidFill>
                  <a:srgbClr val="231815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(RCD)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753011" y="5279605"/>
            <a:ext cx="2501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option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1498725" y="5279605"/>
            <a:ext cx="2501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option</a:t>
            </a:r>
            <a:endParaRPr sz="600">
              <a:latin typeface="BLUETTI 1.0 Light"/>
              <a:cs typeface="BLUETTI 1.0 Light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8471765" y="4560011"/>
            <a:ext cx="1925320" cy="1036955"/>
            <a:chOff x="8471765" y="4560011"/>
            <a:chExt cx="1925320" cy="1036955"/>
          </a:xfrm>
        </p:grpSpPr>
        <p:sp>
          <p:nvSpPr>
            <p:cNvPr id="85" name="object 85"/>
            <p:cNvSpPr/>
            <p:nvPr/>
          </p:nvSpPr>
          <p:spPr>
            <a:xfrm>
              <a:off x="9977151" y="5136150"/>
              <a:ext cx="418465" cy="459740"/>
            </a:xfrm>
            <a:custGeom>
              <a:avLst/>
              <a:gdLst/>
              <a:ahLst/>
              <a:cxnLst/>
              <a:rect l="l" t="t" r="r" b="b"/>
              <a:pathLst>
                <a:path w="418465" h="459739">
                  <a:moveTo>
                    <a:pt x="370396" y="459173"/>
                  </a:moveTo>
                  <a:lnTo>
                    <a:pt x="47878" y="459173"/>
                  </a:lnTo>
                  <a:lnTo>
                    <a:pt x="29241" y="455411"/>
                  </a:lnTo>
                  <a:lnTo>
                    <a:pt x="14022" y="445150"/>
                  </a:lnTo>
                  <a:lnTo>
                    <a:pt x="3762" y="429932"/>
                  </a:lnTo>
                  <a:lnTo>
                    <a:pt x="0" y="411295"/>
                  </a:lnTo>
                  <a:lnTo>
                    <a:pt x="0" y="47878"/>
                  </a:lnTo>
                  <a:lnTo>
                    <a:pt x="3762" y="29241"/>
                  </a:lnTo>
                  <a:lnTo>
                    <a:pt x="14022" y="14022"/>
                  </a:lnTo>
                  <a:lnTo>
                    <a:pt x="29241" y="3762"/>
                  </a:lnTo>
                  <a:lnTo>
                    <a:pt x="47878" y="0"/>
                  </a:lnTo>
                  <a:lnTo>
                    <a:pt x="370396" y="0"/>
                  </a:lnTo>
                  <a:lnTo>
                    <a:pt x="389033" y="3762"/>
                  </a:lnTo>
                  <a:lnTo>
                    <a:pt x="404252" y="14022"/>
                  </a:lnTo>
                  <a:lnTo>
                    <a:pt x="414512" y="29241"/>
                  </a:lnTo>
                  <a:lnTo>
                    <a:pt x="418274" y="47878"/>
                  </a:lnTo>
                  <a:lnTo>
                    <a:pt x="418274" y="411295"/>
                  </a:lnTo>
                  <a:lnTo>
                    <a:pt x="414512" y="429932"/>
                  </a:lnTo>
                  <a:lnTo>
                    <a:pt x="404252" y="445150"/>
                  </a:lnTo>
                  <a:lnTo>
                    <a:pt x="389033" y="455411"/>
                  </a:lnTo>
                  <a:lnTo>
                    <a:pt x="370396" y="459173"/>
                  </a:lnTo>
                  <a:close/>
                </a:path>
              </a:pathLst>
            </a:custGeom>
            <a:ln w="3175">
              <a:solidFill>
                <a:srgbClr val="605F5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52396" y="5346480"/>
              <a:ext cx="80086" cy="18180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42661" y="5345427"/>
              <a:ext cx="73874" cy="18719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63083" y="5344339"/>
              <a:ext cx="66824" cy="18635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13088" y="5218976"/>
              <a:ext cx="95464" cy="7788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78491" y="5198850"/>
              <a:ext cx="96297" cy="93783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71765" y="4560011"/>
              <a:ext cx="213198" cy="234509"/>
            </a:xfrm>
            <a:prstGeom prst="rect">
              <a:avLst/>
            </a:prstGeom>
          </p:spPr>
        </p:pic>
      </p:grpSp>
      <p:sp>
        <p:nvSpPr>
          <p:cNvPr id="92" name="object 92"/>
          <p:cNvSpPr txBox="1"/>
          <p:nvPr/>
        </p:nvSpPr>
        <p:spPr>
          <a:xfrm>
            <a:off x="8340845" y="4813771"/>
            <a:ext cx="46037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BLUETTI</a:t>
            </a:r>
            <a:r>
              <a:rPr sz="600" b="0" spc="-15" dirty="0">
                <a:solidFill>
                  <a:srgbClr val="231815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231815"/>
                </a:solidFill>
                <a:latin typeface="BLUETTI 1.0 Light"/>
                <a:cs typeface="BLUETTI 1.0 Light"/>
              </a:rPr>
              <a:t>app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923715" y="5629526"/>
            <a:ext cx="99885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Essential loads</a:t>
            </a:r>
            <a:r>
              <a:rPr sz="600" b="0" spc="204" dirty="0">
                <a:solidFill>
                  <a:srgbClr val="231815"/>
                </a:solidFill>
                <a:latin typeface="BLUETTI 1.0 Light"/>
                <a:cs typeface="BLUETTI 1.0 Light"/>
              </a:rPr>
              <a:t>  </a:t>
            </a: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EV</a:t>
            </a:r>
            <a:r>
              <a:rPr sz="600" b="0" spc="5" dirty="0">
                <a:solidFill>
                  <a:srgbClr val="231815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Charger</a:t>
            </a:r>
            <a:endParaRPr sz="600">
              <a:latin typeface="BLUETTI 1.0 Light"/>
              <a:cs typeface="BLUETTI 1.0 Light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11137277" y="5132839"/>
            <a:ext cx="233045" cy="463550"/>
            <a:chOff x="11137277" y="5132839"/>
            <a:chExt cx="233045" cy="463550"/>
          </a:xfrm>
        </p:grpSpPr>
        <p:sp>
          <p:nvSpPr>
            <p:cNvPr id="95" name="object 95"/>
            <p:cNvSpPr/>
            <p:nvPr/>
          </p:nvSpPr>
          <p:spPr>
            <a:xfrm>
              <a:off x="11138865" y="5134426"/>
              <a:ext cx="229870" cy="460375"/>
            </a:xfrm>
            <a:custGeom>
              <a:avLst/>
              <a:gdLst/>
              <a:ahLst/>
              <a:cxnLst/>
              <a:rect l="l" t="t" r="r" b="b"/>
              <a:pathLst>
                <a:path w="229870" h="460375">
                  <a:moveTo>
                    <a:pt x="197525" y="460006"/>
                  </a:moveTo>
                  <a:lnTo>
                    <a:pt x="32185" y="460006"/>
                  </a:lnTo>
                  <a:lnTo>
                    <a:pt x="19657" y="457477"/>
                  </a:lnTo>
                  <a:lnTo>
                    <a:pt x="9426" y="450579"/>
                  </a:lnTo>
                  <a:lnTo>
                    <a:pt x="2529" y="440349"/>
                  </a:lnTo>
                  <a:lnTo>
                    <a:pt x="0" y="427821"/>
                  </a:lnTo>
                  <a:lnTo>
                    <a:pt x="0" y="32174"/>
                  </a:lnTo>
                  <a:lnTo>
                    <a:pt x="2529" y="19647"/>
                  </a:lnTo>
                  <a:lnTo>
                    <a:pt x="9426" y="9421"/>
                  </a:lnTo>
                  <a:lnTo>
                    <a:pt x="19657" y="2527"/>
                  </a:lnTo>
                  <a:lnTo>
                    <a:pt x="32185" y="0"/>
                  </a:lnTo>
                  <a:lnTo>
                    <a:pt x="197525" y="0"/>
                  </a:lnTo>
                  <a:lnTo>
                    <a:pt x="210053" y="2527"/>
                  </a:lnTo>
                  <a:lnTo>
                    <a:pt x="220283" y="9421"/>
                  </a:lnTo>
                  <a:lnTo>
                    <a:pt x="227181" y="19647"/>
                  </a:lnTo>
                  <a:lnTo>
                    <a:pt x="229710" y="32174"/>
                  </a:lnTo>
                  <a:lnTo>
                    <a:pt x="229710" y="427821"/>
                  </a:lnTo>
                  <a:lnTo>
                    <a:pt x="227181" y="440349"/>
                  </a:lnTo>
                  <a:lnTo>
                    <a:pt x="220283" y="450579"/>
                  </a:lnTo>
                  <a:lnTo>
                    <a:pt x="210053" y="457477"/>
                  </a:lnTo>
                  <a:lnTo>
                    <a:pt x="197525" y="460006"/>
                  </a:lnTo>
                  <a:close/>
                </a:path>
              </a:pathLst>
            </a:custGeom>
            <a:ln w="3175">
              <a:solidFill>
                <a:srgbClr val="605F5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99879" y="5247852"/>
              <a:ext cx="102725" cy="14022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200040" y="5416374"/>
              <a:ext cx="102398" cy="141389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1199815" y="5184010"/>
              <a:ext cx="106680" cy="36195"/>
            </a:xfrm>
            <a:custGeom>
              <a:avLst/>
              <a:gdLst/>
              <a:ahLst/>
              <a:cxnLst/>
              <a:rect l="l" t="t" r="r" b="b"/>
              <a:pathLst>
                <a:path w="106679" h="36195">
                  <a:moveTo>
                    <a:pt x="104661" y="0"/>
                  </a:moveTo>
                  <a:lnTo>
                    <a:pt x="3906" y="0"/>
                  </a:lnTo>
                  <a:lnTo>
                    <a:pt x="1756" y="0"/>
                  </a:lnTo>
                  <a:lnTo>
                    <a:pt x="0" y="1733"/>
                  </a:lnTo>
                  <a:lnTo>
                    <a:pt x="0" y="33851"/>
                  </a:lnTo>
                  <a:lnTo>
                    <a:pt x="1756" y="35585"/>
                  </a:lnTo>
                  <a:lnTo>
                    <a:pt x="104661" y="35585"/>
                  </a:lnTo>
                  <a:lnTo>
                    <a:pt x="106417" y="33851"/>
                  </a:lnTo>
                  <a:lnTo>
                    <a:pt x="106417" y="1733"/>
                  </a:lnTo>
                  <a:lnTo>
                    <a:pt x="104661" y="0"/>
                  </a:lnTo>
                  <a:close/>
                </a:path>
              </a:pathLst>
            </a:custGeom>
            <a:solidFill>
              <a:srgbClr val="CFDE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1199826" y="5193892"/>
              <a:ext cx="106680" cy="16510"/>
            </a:xfrm>
            <a:custGeom>
              <a:avLst/>
              <a:gdLst/>
              <a:ahLst/>
              <a:cxnLst/>
              <a:rect l="l" t="t" r="r" b="b"/>
              <a:pathLst>
                <a:path w="106679" h="16510">
                  <a:moveTo>
                    <a:pt x="106406" y="0"/>
                  </a:moveTo>
                  <a:lnTo>
                    <a:pt x="0" y="0"/>
                  </a:lnTo>
                  <a:lnTo>
                    <a:pt x="0" y="16154"/>
                  </a:lnTo>
                  <a:lnTo>
                    <a:pt x="106406" y="16154"/>
                  </a:lnTo>
                  <a:lnTo>
                    <a:pt x="106406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1199826" y="5212902"/>
              <a:ext cx="106680" cy="6350"/>
            </a:xfrm>
            <a:custGeom>
              <a:avLst/>
              <a:gdLst/>
              <a:ahLst/>
              <a:cxnLst/>
              <a:rect l="l" t="t" r="r" b="b"/>
              <a:pathLst>
                <a:path w="106679" h="6350">
                  <a:moveTo>
                    <a:pt x="10640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749" y="5080"/>
                  </a:lnTo>
                  <a:lnTo>
                    <a:pt x="749" y="6350"/>
                  </a:lnTo>
                  <a:lnTo>
                    <a:pt x="105651" y="6350"/>
                  </a:lnTo>
                  <a:lnTo>
                    <a:pt x="105651" y="5080"/>
                  </a:lnTo>
                  <a:lnTo>
                    <a:pt x="106400" y="5080"/>
                  </a:lnTo>
                  <a:lnTo>
                    <a:pt x="106400" y="0"/>
                  </a:lnTo>
                  <a:close/>
                </a:path>
              </a:pathLst>
            </a:custGeom>
            <a:solidFill>
              <a:srgbClr val="CEDC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1199813" y="5212902"/>
              <a:ext cx="106680" cy="6985"/>
            </a:xfrm>
            <a:custGeom>
              <a:avLst/>
              <a:gdLst/>
              <a:ahLst/>
              <a:cxnLst/>
              <a:rect l="l" t="t" r="r" b="b"/>
              <a:pathLst>
                <a:path w="106679" h="6985">
                  <a:moveTo>
                    <a:pt x="8039" y="0"/>
                  </a:moveTo>
                  <a:lnTo>
                    <a:pt x="0" y="0"/>
                  </a:lnTo>
                  <a:lnTo>
                    <a:pt x="0" y="4965"/>
                  </a:lnTo>
                  <a:lnTo>
                    <a:pt x="1752" y="6705"/>
                  </a:lnTo>
                  <a:lnTo>
                    <a:pt x="8039" y="6705"/>
                  </a:lnTo>
                  <a:lnTo>
                    <a:pt x="8039" y="0"/>
                  </a:lnTo>
                  <a:close/>
                </a:path>
                <a:path w="106679" h="6985">
                  <a:moveTo>
                    <a:pt x="106413" y="63"/>
                  </a:moveTo>
                  <a:lnTo>
                    <a:pt x="98437" y="63"/>
                  </a:lnTo>
                  <a:lnTo>
                    <a:pt x="98437" y="6705"/>
                  </a:lnTo>
                  <a:lnTo>
                    <a:pt x="104660" y="6705"/>
                  </a:lnTo>
                  <a:lnTo>
                    <a:pt x="106413" y="4965"/>
                  </a:lnTo>
                  <a:lnTo>
                    <a:pt x="106413" y="63"/>
                  </a:lnTo>
                  <a:close/>
                </a:path>
              </a:pathLst>
            </a:custGeom>
            <a:solidFill>
              <a:srgbClr val="9CB5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1248832" y="5206957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90" h="1904">
                  <a:moveTo>
                    <a:pt x="8049" y="0"/>
                  </a:moveTo>
                  <a:lnTo>
                    <a:pt x="765" y="0"/>
                  </a:lnTo>
                  <a:lnTo>
                    <a:pt x="337" y="0"/>
                  </a:lnTo>
                  <a:lnTo>
                    <a:pt x="0" y="337"/>
                  </a:lnTo>
                  <a:lnTo>
                    <a:pt x="0" y="1182"/>
                  </a:lnTo>
                  <a:lnTo>
                    <a:pt x="337" y="1519"/>
                  </a:lnTo>
                  <a:lnTo>
                    <a:pt x="8049" y="1519"/>
                  </a:lnTo>
                  <a:lnTo>
                    <a:pt x="8386" y="1182"/>
                  </a:lnTo>
                  <a:lnTo>
                    <a:pt x="8386" y="337"/>
                  </a:lnTo>
                  <a:lnTo>
                    <a:pt x="8049" y="0"/>
                  </a:lnTo>
                  <a:close/>
                </a:path>
              </a:pathLst>
            </a:custGeom>
            <a:solidFill>
              <a:srgbClr val="C3D2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1246453" y="5184010"/>
              <a:ext cx="13335" cy="19685"/>
            </a:xfrm>
            <a:custGeom>
              <a:avLst/>
              <a:gdLst/>
              <a:ahLst/>
              <a:cxnLst/>
              <a:rect l="l" t="t" r="r" b="b"/>
              <a:pathLst>
                <a:path w="13334" h="19685">
                  <a:moveTo>
                    <a:pt x="13148" y="0"/>
                  </a:moveTo>
                  <a:lnTo>
                    <a:pt x="0" y="0"/>
                  </a:lnTo>
                  <a:lnTo>
                    <a:pt x="0" y="17618"/>
                  </a:lnTo>
                  <a:lnTo>
                    <a:pt x="1711" y="19317"/>
                  </a:lnTo>
                  <a:lnTo>
                    <a:pt x="11437" y="19317"/>
                  </a:lnTo>
                  <a:lnTo>
                    <a:pt x="13148" y="17618"/>
                  </a:lnTo>
                  <a:lnTo>
                    <a:pt x="13148" y="0"/>
                  </a:lnTo>
                  <a:close/>
                </a:path>
              </a:pathLst>
            </a:custGeom>
            <a:solidFill>
              <a:srgbClr val="4152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1249711" y="5189814"/>
              <a:ext cx="6985" cy="11430"/>
            </a:xfrm>
            <a:custGeom>
              <a:avLst/>
              <a:gdLst/>
              <a:ahLst/>
              <a:cxnLst/>
              <a:rect l="l" t="t" r="r" b="b"/>
              <a:pathLst>
                <a:path w="6984" h="11429">
                  <a:moveTo>
                    <a:pt x="3073" y="4356"/>
                  </a:moveTo>
                  <a:lnTo>
                    <a:pt x="876" y="4356"/>
                  </a:lnTo>
                  <a:lnTo>
                    <a:pt x="2374" y="2870"/>
                  </a:lnTo>
                  <a:lnTo>
                    <a:pt x="2959" y="2235"/>
                  </a:lnTo>
                  <a:lnTo>
                    <a:pt x="2946" y="546"/>
                  </a:lnTo>
                  <a:lnTo>
                    <a:pt x="2387" y="0"/>
                  </a:lnTo>
                  <a:lnTo>
                    <a:pt x="876" y="0"/>
                  </a:lnTo>
                  <a:lnTo>
                    <a:pt x="393" y="241"/>
                  </a:lnTo>
                  <a:lnTo>
                    <a:pt x="0" y="736"/>
                  </a:lnTo>
                  <a:lnTo>
                    <a:pt x="444" y="1066"/>
                  </a:lnTo>
                  <a:lnTo>
                    <a:pt x="774" y="711"/>
                  </a:lnTo>
                  <a:lnTo>
                    <a:pt x="1041" y="546"/>
                  </a:lnTo>
                  <a:lnTo>
                    <a:pt x="1930" y="546"/>
                  </a:lnTo>
                  <a:lnTo>
                    <a:pt x="2108" y="711"/>
                  </a:lnTo>
                  <a:lnTo>
                    <a:pt x="2171" y="2235"/>
                  </a:lnTo>
                  <a:lnTo>
                    <a:pt x="1841" y="2603"/>
                  </a:lnTo>
                  <a:lnTo>
                    <a:pt x="139" y="4356"/>
                  </a:lnTo>
                  <a:lnTo>
                    <a:pt x="101" y="4914"/>
                  </a:lnTo>
                  <a:lnTo>
                    <a:pt x="2997" y="4914"/>
                  </a:lnTo>
                  <a:lnTo>
                    <a:pt x="3073" y="4356"/>
                  </a:lnTo>
                  <a:close/>
                </a:path>
                <a:path w="6984" h="11429">
                  <a:moveTo>
                    <a:pt x="4610" y="10414"/>
                  </a:moveTo>
                  <a:lnTo>
                    <a:pt x="4483" y="9296"/>
                  </a:lnTo>
                  <a:lnTo>
                    <a:pt x="4089" y="8890"/>
                  </a:lnTo>
                  <a:lnTo>
                    <a:pt x="4089" y="9537"/>
                  </a:lnTo>
                  <a:lnTo>
                    <a:pt x="4089" y="10414"/>
                  </a:lnTo>
                  <a:lnTo>
                    <a:pt x="3784" y="10706"/>
                  </a:lnTo>
                  <a:lnTo>
                    <a:pt x="3581" y="10807"/>
                  </a:lnTo>
                  <a:lnTo>
                    <a:pt x="3111" y="10807"/>
                  </a:lnTo>
                  <a:lnTo>
                    <a:pt x="2908" y="10706"/>
                  </a:lnTo>
                  <a:lnTo>
                    <a:pt x="2603" y="10414"/>
                  </a:lnTo>
                  <a:lnTo>
                    <a:pt x="2603" y="9537"/>
                  </a:lnTo>
                  <a:lnTo>
                    <a:pt x="2870" y="9296"/>
                  </a:lnTo>
                  <a:lnTo>
                    <a:pt x="2997" y="9220"/>
                  </a:lnTo>
                  <a:lnTo>
                    <a:pt x="3136" y="9182"/>
                  </a:lnTo>
                  <a:lnTo>
                    <a:pt x="3225" y="9956"/>
                  </a:lnTo>
                  <a:lnTo>
                    <a:pt x="3467" y="9956"/>
                  </a:lnTo>
                  <a:lnTo>
                    <a:pt x="3556" y="9182"/>
                  </a:lnTo>
                  <a:lnTo>
                    <a:pt x="3695" y="9220"/>
                  </a:lnTo>
                  <a:lnTo>
                    <a:pt x="3848" y="9309"/>
                  </a:lnTo>
                  <a:lnTo>
                    <a:pt x="4089" y="9537"/>
                  </a:lnTo>
                  <a:lnTo>
                    <a:pt x="4089" y="8890"/>
                  </a:lnTo>
                  <a:lnTo>
                    <a:pt x="3822" y="8750"/>
                  </a:lnTo>
                  <a:lnTo>
                    <a:pt x="3556" y="8712"/>
                  </a:lnTo>
                  <a:lnTo>
                    <a:pt x="3467" y="8013"/>
                  </a:lnTo>
                  <a:lnTo>
                    <a:pt x="3225" y="8013"/>
                  </a:lnTo>
                  <a:lnTo>
                    <a:pt x="3136" y="8712"/>
                  </a:lnTo>
                  <a:lnTo>
                    <a:pt x="2870" y="8750"/>
                  </a:lnTo>
                  <a:lnTo>
                    <a:pt x="2616" y="8877"/>
                  </a:lnTo>
                  <a:lnTo>
                    <a:pt x="2209" y="9296"/>
                  </a:lnTo>
                  <a:lnTo>
                    <a:pt x="2082" y="10414"/>
                  </a:lnTo>
                  <a:lnTo>
                    <a:pt x="2197" y="10655"/>
                  </a:lnTo>
                  <a:lnTo>
                    <a:pt x="2667" y="11125"/>
                  </a:lnTo>
                  <a:lnTo>
                    <a:pt x="2997" y="11264"/>
                  </a:lnTo>
                  <a:lnTo>
                    <a:pt x="3695" y="11264"/>
                  </a:lnTo>
                  <a:lnTo>
                    <a:pt x="4025" y="11125"/>
                  </a:lnTo>
                  <a:lnTo>
                    <a:pt x="4356" y="10807"/>
                  </a:lnTo>
                  <a:lnTo>
                    <a:pt x="4495" y="10655"/>
                  </a:lnTo>
                  <a:lnTo>
                    <a:pt x="4610" y="10414"/>
                  </a:lnTo>
                  <a:close/>
                </a:path>
                <a:path w="6984" h="11429">
                  <a:moveTo>
                    <a:pt x="6731" y="2336"/>
                  </a:moveTo>
                  <a:lnTo>
                    <a:pt x="6400" y="2019"/>
                  </a:lnTo>
                  <a:lnTo>
                    <a:pt x="6223" y="1828"/>
                  </a:lnTo>
                  <a:lnTo>
                    <a:pt x="5130" y="1828"/>
                  </a:lnTo>
                  <a:lnTo>
                    <a:pt x="4864" y="1892"/>
                  </a:lnTo>
                  <a:lnTo>
                    <a:pt x="4610" y="2019"/>
                  </a:lnTo>
                  <a:lnTo>
                    <a:pt x="4610" y="584"/>
                  </a:lnTo>
                  <a:lnTo>
                    <a:pt x="6515" y="584"/>
                  </a:lnTo>
                  <a:lnTo>
                    <a:pt x="6616" y="63"/>
                  </a:lnTo>
                  <a:lnTo>
                    <a:pt x="3962" y="63"/>
                  </a:lnTo>
                  <a:lnTo>
                    <a:pt x="3962" y="2514"/>
                  </a:lnTo>
                  <a:lnTo>
                    <a:pt x="4495" y="2514"/>
                  </a:lnTo>
                  <a:lnTo>
                    <a:pt x="4724" y="2400"/>
                  </a:lnTo>
                  <a:lnTo>
                    <a:pt x="4927" y="2336"/>
                  </a:lnTo>
                  <a:lnTo>
                    <a:pt x="5689" y="2336"/>
                  </a:lnTo>
                  <a:lnTo>
                    <a:pt x="6083" y="2603"/>
                  </a:lnTo>
                  <a:lnTo>
                    <a:pt x="6083" y="4064"/>
                  </a:lnTo>
                  <a:lnTo>
                    <a:pt x="5689" y="4457"/>
                  </a:lnTo>
                  <a:lnTo>
                    <a:pt x="4648" y="4457"/>
                  </a:lnTo>
                  <a:lnTo>
                    <a:pt x="4343" y="4305"/>
                  </a:lnTo>
                  <a:lnTo>
                    <a:pt x="4038" y="4000"/>
                  </a:lnTo>
                  <a:lnTo>
                    <a:pt x="3733" y="4305"/>
                  </a:lnTo>
                  <a:lnTo>
                    <a:pt x="3708" y="4457"/>
                  </a:lnTo>
                  <a:lnTo>
                    <a:pt x="4013" y="4775"/>
                  </a:lnTo>
                  <a:lnTo>
                    <a:pt x="4457" y="5003"/>
                  </a:lnTo>
                  <a:lnTo>
                    <a:pt x="6108" y="5003"/>
                  </a:lnTo>
                  <a:lnTo>
                    <a:pt x="6642" y="4457"/>
                  </a:lnTo>
                  <a:lnTo>
                    <a:pt x="6731" y="2336"/>
                  </a:lnTo>
                  <a:close/>
                </a:path>
              </a:pathLst>
            </a:custGeom>
            <a:solidFill>
              <a:srgbClr val="EBF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1199826" y="5212895"/>
              <a:ext cx="106680" cy="1270"/>
            </a:xfrm>
            <a:custGeom>
              <a:avLst/>
              <a:gdLst/>
              <a:ahLst/>
              <a:cxnLst/>
              <a:rect l="l" t="t" r="r" b="b"/>
              <a:pathLst>
                <a:path w="106679" h="1270">
                  <a:moveTo>
                    <a:pt x="106406" y="0"/>
                  </a:moveTo>
                  <a:lnTo>
                    <a:pt x="0" y="0"/>
                  </a:lnTo>
                  <a:lnTo>
                    <a:pt x="0" y="675"/>
                  </a:lnTo>
                  <a:lnTo>
                    <a:pt x="106406" y="675"/>
                  </a:lnTo>
                  <a:lnTo>
                    <a:pt x="106406" y="0"/>
                  </a:lnTo>
                  <a:close/>
                </a:path>
              </a:pathLst>
            </a:custGeom>
            <a:solidFill>
              <a:srgbClr val="04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1200950" y="5218445"/>
              <a:ext cx="104775" cy="1270"/>
            </a:xfrm>
            <a:custGeom>
              <a:avLst/>
              <a:gdLst/>
              <a:ahLst/>
              <a:cxnLst/>
              <a:rect l="l" t="t" r="r" b="b"/>
              <a:pathLst>
                <a:path w="104775" h="1270">
                  <a:moveTo>
                    <a:pt x="104155" y="0"/>
                  </a:moveTo>
                  <a:lnTo>
                    <a:pt x="0" y="0"/>
                  </a:lnTo>
                  <a:lnTo>
                    <a:pt x="709" y="709"/>
                  </a:lnTo>
                  <a:lnTo>
                    <a:pt x="1688" y="1159"/>
                  </a:lnTo>
                  <a:lnTo>
                    <a:pt x="102466" y="1159"/>
                  </a:lnTo>
                  <a:lnTo>
                    <a:pt x="103445" y="709"/>
                  </a:lnTo>
                  <a:lnTo>
                    <a:pt x="104155" y="0"/>
                  </a:lnTo>
                  <a:close/>
                </a:path>
              </a:pathLst>
            </a:custGeom>
            <a:solidFill>
              <a:srgbClr val="040000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7" name="object 107"/>
          <p:cNvSpPr txBox="1"/>
          <p:nvPr/>
        </p:nvSpPr>
        <p:spPr>
          <a:xfrm>
            <a:off x="11005315" y="5629526"/>
            <a:ext cx="47180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Normal </a:t>
            </a: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loads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1563932" y="5629526"/>
            <a:ext cx="41148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Heat</a:t>
            </a:r>
            <a:r>
              <a:rPr sz="600" b="0" spc="-20" dirty="0">
                <a:solidFill>
                  <a:srgbClr val="231815"/>
                </a:solidFill>
                <a:latin typeface="BLUETTI 1.0 Light"/>
                <a:cs typeface="BLUETTI 1.0 Light"/>
              </a:rPr>
              <a:t> pump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248754" y="4685943"/>
            <a:ext cx="53086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Transfer</a:t>
            </a:r>
            <a:r>
              <a:rPr sz="600" b="0" spc="20" dirty="0">
                <a:solidFill>
                  <a:srgbClr val="231815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switch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2109814" y="4854935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5">
                <a:moveTo>
                  <a:pt x="0" y="0"/>
                </a:moveTo>
                <a:lnTo>
                  <a:pt x="0" y="226153"/>
                </a:lnTo>
              </a:path>
            </a:pathLst>
          </a:custGeom>
          <a:ln w="3647">
            <a:solidFill>
              <a:srgbClr val="E72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 txBox="1"/>
          <p:nvPr/>
        </p:nvSpPr>
        <p:spPr>
          <a:xfrm>
            <a:off x="12387081" y="5195175"/>
            <a:ext cx="2520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05">
              <a:lnSpc>
                <a:spcPct val="100000"/>
              </a:lnSpc>
              <a:spcBef>
                <a:spcPts val="100"/>
              </a:spcBef>
            </a:pPr>
            <a:r>
              <a:rPr sz="600" b="0" spc="-20" dirty="0">
                <a:solidFill>
                  <a:srgbClr val="231815"/>
                </a:solidFill>
                <a:latin typeface="BLUETTI 1.0 Light"/>
                <a:cs typeface="BLUETTI 1.0 Light"/>
              </a:rPr>
              <a:t>Solar</a:t>
            </a:r>
            <a:r>
              <a:rPr sz="600" b="0" spc="500" dirty="0">
                <a:solidFill>
                  <a:srgbClr val="231815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panels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1965521" y="5195175"/>
            <a:ext cx="2870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" marR="5080" indent="-2540">
              <a:lnSpc>
                <a:spcPct val="100000"/>
              </a:lnSpc>
              <a:spcBef>
                <a:spcPts val="100"/>
              </a:spcBef>
            </a:pP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Existing</a:t>
            </a:r>
            <a:r>
              <a:rPr sz="600" b="0" spc="500" dirty="0">
                <a:solidFill>
                  <a:srgbClr val="231815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Inverter</a:t>
            </a:r>
            <a:endParaRPr sz="600">
              <a:latin typeface="BLUETTI 1.0 Light"/>
              <a:cs typeface="BLUETTI 1.0 Light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9789022" y="3951656"/>
            <a:ext cx="3011805" cy="1477010"/>
            <a:chOff x="9789022" y="3951656"/>
            <a:chExt cx="3011805" cy="1477010"/>
          </a:xfrm>
        </p:grpSpPr>
        <p:pic>
          <p:nvPicPr>
            <p:cNvPr id="114" name="object 11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442466" y="4984921"/>
              <a:ext cx="259866" cy="212111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1859403" y="4671188"/>
              <a:ext cx="939165" cy="755650"/>
            </a:xfrm>
            <a:custGeom>
              <a:avLst/>
              <a:gdLst/>
              <a:ahLst/>
              <a:cxnLst/>
              <a:rect l="l" t="t" r="r" b="b"/>
              <a:pathLst>
                <a:path w="939165" h="755650">
                  <a:moveTo>
                    <a:pt x="19937" y="755450"/>
                  </a:moveTo>
                  <a:lnTo>
                    <a:pt x="919079" y="755450"/>
                  </a:lnTo>
                  <a:lnTo>
                    <a:pt x="926838" y="753883"/>
                  </a:lnTo>
                  <a:lnTo>
                    <a:pt x="933176" y="749610"/>
                  </a:lnTo>
                  <a:lnTo>
                    <a:pt x="937449" y="743273"/>
                  </a:lnTo>
                  <a:lnTo>
                    <a:pt x="939016" y="735513"/>
                  </a:lnTo>
                  <a:lnTo>
                    <a:pt x="939016" y="19937"/>
                  </a:lnTo>
                  <a:lnTo>
                    <a:pt x="937449" y="12177"/>
                  </a:lnTo>
                  <a:lnTo>
                    <a:pt x="933176" y="5839"/>
                  </a:lnTo>
                  <a:lnTo>
                    <a:pt x="926838" y="1566"/>
                  </a:lnTo>
                  <a:lnTo>
                    <a:pt x="919079" y="0"/>
                  </a:lnTo>
                  <a:lnTo>
                    <a:pt x="19937" y="0"/>
                  </a:lnTo>
                  <a:lnTo>
                    <a:pt x="12177" y="1566"/>
                  </a:lnTo>
                  <a:lnTo>
                    <a:pt x="5839" y="5839"/>
                  </a:lnTo>
                  <a:lnTo>
                    <a:pt x="1566" y="12177"/>
                  </a:lnTo>
                  <a:lnTo>
                    <a:pt x="0" y="19937"/>
                  </a:lnTo>
                  <a:lnTo>
                    <a:pt x="0" y="735513"/>
                  </a:lnTo>
                  <a:lnTo>
                    <a:pt x="1566" y="743273"/>
                  </a:lnTo>
                  <a:lnTo>
                    <a:pt x="5839" y="749610"/>
                  </a:lnTo>
                  <a:lnTo>
                    <a:pt x="12177" y="753883"/>
                  </a:lnTo>
                  <a:lnTo>
                    <a:pt x="19937" y="755450"/>
                  </a:lnTo>
                  <a:lnTo>
                    <a:pt x="8927" y="755450"/>
                  </a:lnTo>
                  <a:lnTo>
                    <a:pt x="19937" y="755450"/>
                  </a:lnTo>
                  <a:close/>
                </a:path>
              </a:pathLst>
            </a:custGeom>
            <a:ln w="3647">
              <a:solidFill>
                <a:srgbClr val="2BB8EC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22746" y="5079705"/>
              <a:ext cx="172173" cy="128347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2215136" y="5144745"/>
              <a:ext cx="222885" cy="0"/>
            </a:xfrm>
            <a:custGeom>
              <a:avLst/>
              <a:gdLst/>
              <a:ahLst/>
              <a:cxnLst/>
              <a:rect l="l" t="t" r="r" b="b"/>
              <a:pathLst>
                <a:path w="222884">
                  <a:moveTo>
                    <a:pt x="0" y="0"/>
                  </a:moveTo>
                  <a:lnTo>
                    <a:pt x="222427" y="0"/>
                  </a:lnTo>
                </a:path>
              </a:pathLst>
            </a:custGeom>
            <a:ln w="3546">
              <a:solidFill>
                <a:srgbClr val="23181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8" name="object 1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21970" y="4933122"/>
              <a:ext cx="130340" cy="103479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9799333" y="3953561"/>
              <a:ext cx="2310765" cy="793115"/>
            </a:xfrm>
            <a:custGeom>
              <a:avLst/>
              <a:gdLst/>
              <a:ahLst/>
              <a:cxnLst/>
              <a:rect l="l" t="t" r="r" b="b"/>
              <a:pathLst>
                <a:path w="2310765" h="793114">
                  <a:moveTo>
                    <a:pt x="0" y="0"/>
                  </a:moveTo>
                  <a:lnTo>
                    <a:pt x="0" y="29022"/>
                  </a:lnTo>
                  <a:lnTo>
                    <a:pt x="2310480" y="29022"/>
                  </a:lnTo>
                  <a:lnTo>
                    <a:pt x="2310480" y="792487"/>
                  </a:lnTo>
                </a:path>
              </a:pathLst>
            </a:custGeom>
            <a:ln w="3647">
              <a:solidFill>
                <a:srgbClr val="595757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9790927" y="3953561"/>
              <a:ext cx="1743075" cy="199390"/>
            </a:xfrm>
            <a:custGeom>
              <a:avLst/>
              <a:gdLst/>
              <a:ahLst/>
              <a:cxnLst/>
              <a:rect l="l" t="t" r="r" b="b"/>
              <a:pathLst>
                <a:path w="1743075" h="199389">
                  <a:moveTo>
                    <a:pt x="0" y="0"/>
                  </a:moveTo>
                  <a:lnTo>
                    <a:pt x="0" y="82180"/>
                  </a:lnTo>
                  <a:lnTo>
                    <a:pt x="1742964" y="82180"/>
                  </a:lnTo>
                  <a:lnTo>
                    <a:pt x="1742964" y="198864"/>
                  </a:lnTo>
                </a:path>
              </a:pathLst>
            </a:custGeom>
            <a:ln w="3647">
              <a:solidFill>
                <a:srgbClr val="595757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11252777" y="4231933"/>
              <a:ext cx="852169" cy="563880"/>
            </a:xfrm>
            <a:custGeom>
              <a:avLst/>
              <a:gdLst/>
              <a:ahLst/>
              <a:cxnLst/>
              <a:rect l="l" t="t" r="r" b="b"/>
              <a:pathLst>
                <a:path w="852170" h="563879">
                  <a:moveTo>
                    <a:pt x="0" y="0"/>
                  </a:moveTo>
                  <a:lnTo>
                    <a:pt x="0" y="563869"/>
                  </a:lnTo>
                  <a:lnTo>
                    <a:pt x="583130" y="563869"/>
                  </a:lnTo>
                  <a:lnTo>
                    <a:pt x="852085" y="563869"/>
                  </a:lnTo>
                </a:path>
              </a:pathLst>
            </a:custGeom>
            <a:ln w="3647">
              <a:solidFill>
                <a:srgbClr val="E721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11237128" y="4181211"/>
              <a:ext cx="1408430" cy="24130"/>
            </a:xfrm>
            <a:custGeom>
              <a:avLst/>
              <a:gdLst/>
              <a:ahLst/>
              <a:cxnLst/>
              <a:rect l="l" t="t" r="r" b="b"/>
              <a:pathLst>
                <a:path w="1408429" h="24129">
                  <a:moveTo>
                    <a:pt x="0" y="23798"/>
                  </a:moveTo>
                  <a:lnTo>
                    <a:pt x="848888" y="23798"/>
                  </a:lnTo>
                  <a:lnTo>
                    <a:pt x="850759" y="14537"/>
                  </a:lnTo>
                  <a:lnTo>
                    <a:pt x="855860" y="6972"/>
                  </a:lnTo>
                  <a:lnTo>
                    <a:pt x="863425" y="1871"/>
                  </a:lnTo>
                  <a:lnTo>
                    <a:pt x="872686" y="0"/>
                  </a:lnTo>
                  <a:lnTo>
                    <a:pt x="881945" y="1871"/>
                  </a:lnTo>
                  <a:lnTo>
                    <a:pt x="889506" y="6972"/>
                  </a:lnTo>
                  <a:lnTo>
                    <a:pt x="894604" y="14537"/>
                  </a:lnTo>
                  <a:lnTo>
                    <a:pt x="896473" y="23798"/>
                  </a:lnTo>
                  <a:lnTo>
                    <a:pt x="1407837" y="23798"/>
                  </a:lnTo>
                </a:path>
              </a:pathLst>
            </a:custGeom>
            <a:ln w="3647">
              <a:solidFill>
                <a:srgbClr val="E7211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187319" y="4154199"/>
              <a:ext cx="130340" cy="103479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455331" y="4128304"/>
              <a:ext cx="157133" cy="157133"/>
            </a:xfrm>
            <a:prstGeom prst="rect">
              <a:avLst/>
            </a:prstGeom>
          </p:spPr>
        </p:pic>
      </p:grpSp>
      <p:sp>
        <p:nvSpPr>
          <p:cNvPr id="125" name="object 125"/>
          <p:cNvSpPr txBox="1"/>
          <p:nvPr/>
        </p:nvSpPr>
        <p:spPr>
          <a:xfrm>
            <a:off x="11473747" y="4144218"/>
            <a:ext cx="116839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b="0" spc="-25" dirty="0">
                <a:solidFill>
                  <a:srgbClr val="221815"/>
                </a:solidFill>
                <a:latin typeface="BLUETTI 1.0 Medium"/>
                <a:cs typeface="BLUETTI 1.0 Medium"/>
              </a:rPr>
              <a:t>M1</a:t>
            </a:r>
            <a:endParaRPr sz="600">
              <a:latin typeface="BLUETTI 1.0 Medium"/>
              <a:cs typeface="BLUETTI 1.0 Medium"/>
            </a:endParaRPr>
          </a:p>
        </p:txBody>
      </p:sp>
      <p:pic>
        <p:nvPicPr>
          <p:cNvPr id="126" name="object 12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2034051" y="4721924"/>
            <a:ext cx="157133" cy="157133"/>
          </a:xfrm>
          <a:prstGeom prst="rect">
            <a:avLst/>
          </a:prstGeom>
        </p:spPr>
      </p:pic>
      <p:sp>
        <p:nvSpPr>
          <p:cNvPr id="127" name="object 127"/>
          <p:cNvSpPr txBox="1"/>
          <p:nvPr/>
        </p:nvSpPr>
        <p:spPr>
          <a:xfrm>
            <a:off x="12019003" y="4737831"/>
            <a:ext cx="691515" cy="1981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79705" marR="30480" indent="-142240">
              <a:lnSpc>
                <a:spcPts val="630"/>
              </a:lnSpc>
              <a:spcBef>
                <a:spcPts val="20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M2</a:t>
            </a:r>
            <a:r>
              <a:rPr sz="600" b="0" spc="360" dirty="0">
                <a:solidFill>
                  <a:srgbClr val="221815"/>
                </a:solidFill>
                <a:latin typeface="BLUETTI 1.0 Medium"/>
                <a:cs typeface="BLUETTI 1.0 Medium"/>
              </a:rPr>
              <a:t>  </a:t>
            </a:r>
            <a:r>
              <a:rPr sz="900" b="0" spc="-15" baseline="9000" dirty="0">
                <a:solidFill>
                  <a:srgbClr val="231815"/>
                </a:solidFill>
                <a:latin typeface="BLUETTI 1.0 Light"/>
                <a:cs typeface="BLUETTI 1.0 Light"/>
              </a:rPr>
              <a:t>Optional</a:t>
            </a:r>
            <a:r>
              <a:rPr sz="900" b="0" spc="750" baseline="9000" dirty="0">
                <a:solidFill>
                  <a:srgbClr val="231815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(AC</a:t>
            </a:r>
            <a:r>
              <a:rPr sz="600" b="0" spc="-20" dirty="0">
                <a:solidFill>
                  <a:srgbClr val="231815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Coupling)</a:t>
            </a:r>
            <a:endParaRPr sz="600">
              <a:latin typeface="BLUETTI 1.0 Light"/>
              <a:cs typeface="BLUETTI 1.0 Light"/>
            </a:endParaRPr>
          </a:p>
        </p:txBody>
      </p:sp>
      <p:pic>
        <p:nvPicPr>
          <p:cNvPr id="128" name="object 12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339889" y="4119896"/>
            <a:ext cx="129625" cy="175325"/>
          </a:xfrm>
          <a:prstGeom prst="rect">
            <a:avLst/>
          </a:prstGeom>
        </p:spPr>
      </p:pic>
      <p:sp>
        <p:nvSpPr>
          <p:cNvPr id="129" name="object 129"/>
          <p:cNvSpPr txBox="1"/>
          <p:nvPr/>
        </p:nvSpPr>
        <p:spPr>
          <a:xfrm>
            <a:off x="12292152" y="4302574"/>
            <a:ext cx="47752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Meter</a:t>
            </a:r>
            <a:r>
              <a:rPr sz="600" b="0" spc="275" dirty="0">
                <a:solidFill>
                  <a:srgbClr val="231815"/>
                </a:solidFill>
                <a:latin typeface="BLUETTI 1.0 Light"/>
                <a:cs typeface="BLUETTI 1.0 Light"/>
              </a:rPr>
              <a:t>  </a:t>
            </a:r>
            <a:r>
              <a:rPr sz="600" b="0" spc="-20" dirty="0">
                <a:solidFill>
                  <a:srgbClr val="231815"/>
                </a:solidFill>
                <a:latin typeface="BLUETTI 1.0 Light"/>
                <a:cs typeface="BLUETTI 1.0 Light"/>
              </a:rPr>
              <a:t>Grid</a:t>
            </a:r>
            <a:endParaRPr sz="600">
              <a:latin typeface="BLUETTI 1.0 Light"/>
              <a:cs typeface="BLUETTI 1.0 Light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9007550" y="3732053"/>
            <a:ext cx="809625" cy="1996439"/>
            <a:chOff x="9007550" y="3732053"/>
            <a:chExt cx="809625" cy="1996439"/>
          </a:xfrm>
        </p:grpSpPr>
        <p:pic>
          <p:nvPicPr>
            <p:cNvPr id="131" name="object 1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68775" y="3732053"/>
              <a:ext cx="148035" cy="223865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07550" y="4086654"/>
              <a:ext cx="726675" cy="1641432"/>
            </a:xfrm>
            <a:prstGeom prst="rect">
              <a:avLst/>
            </a:prstGeom>
          </p:spPr>
        </p:pic>
      </p:grpSp>
      <p:sp>
        <p:nvSpPr>
          <p:cNvPr id="133" name="object 133"/>
          <p:cNvSpPr txBox="1"/>
          <p:nvPr/>
        </p:nvSpPr>
        <p:spPr>
          <a:xfrm>
            <a:off x="9496489" y="4422493"/>
            <a:ext cx="169545" cy="71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b="0" spc="-10" dirty="0">
                <a:solidFill>
                  <a:srgbClr val="DCDBDB"/>
                </a:solidFill>
                <a:latin typeface="BLUETTI 1.0 Medium"/>
                <a:cs typeface="BLUETTI 1.0 Medium"/>
              </a:rPr>
              <a:t>EP2000</a:t>
            </a:r>
            <a:endParaRPr sz="300">
              <a:latin typeface="BLUETTI 1.0 Medium"/>
              <a:cs typeface="BLUETTI 1.0 Medium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9514280" y="4688376"/>
            <a:ext cx="151765" cy="71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b="0" spc="-10" dirty="0">
                <a:solidFill>
                  <a:srgbClr val="DCDBDB"/>
                </a:solidFill>
                <a:latin typeface="BLUETTI 1.0 Medium"/>
                <a:cs typeface="BLUETTI 1.0 Medium"/>
              </a:rPr>
              <a:t>HV800</a:t>
            </a:r>
            <a:endParaRPr sz="300">
              <a:latin typeface="BLUETTI 1.0 Medium"/>
              <a:cs typeface="BLUETTI 1.0 Medium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9543540" y="5074785"/>
            <a:ext cx="122555" cy="71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b="0" spc="-20" dirty="0">
                <a:solidFill>
                  <a:srgbClr val="DCDBDB"/>
                </a:solidFill>
                <a:latin typeface="BLUETTI 1.0 Medium"/>
                <a:cs typeface="BLUETTI 1.0 Medium"/>
              </a:rPr>
              <a:t>B700</a:t>
            </a:r>
            <a:endParaRPr sz="300">
              <a:latin typeface="BLUETTI 1.0 Medium"/>
              <a:cs typeface="BLUETTI 1.0 Medium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9543540" y="5475125"/>
            <a:ext cx="122555" cy="71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b="0" spc="-20" dirty="0">
                <a:solidFill>
                  <a:srgbClr val="DCDBDB"/>
                </a:solidFill>
                <a:latin typeface="BLUETTI 1.0 Medium"/>
                <a:cs typeface="BLUETTI 1.0 Medium"/>
              </a:rPr>
              <a:t>B700</a:t>
            </a:r>
            <a:endParaRPr sz="300">
              <a:latin typeface="BLUETTI 1.0 Medium"/>
              <a:cs typeface="BLUETTI 1.0 Medium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7378724" y="5202118"/>
            <a:ext cx="1276985" cy="404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95"/>
              </a:spcBef>
            </a:pPr>
            <a:r>
              <a:rPr sz="700" b="0" dirty="0">
                <a:solidFill>
                  <a:srgbClr val="221815"/>
                </a:solidFill>
                <a:latin typeface="BLUETTI 1.0 Light"/>
                <a:cs typeface="BLUETTI 1.0 Light"/>
              </a:rPr>
              <a:t>Tailor with 2 to 7</a:t>
            </a:r>
            <a:r>
              <a:rPr sz="700" b="0" spc="5" dirty="0">
                <a:solidFill>
                  <a:srgbClr val="221815"/>
                </a:solidFill>
                <a:latin typeface="BLUETTI 1.0 Light"/>
                <a:cs typeface="BLUETTI 1.0 Light"/>
              </a:rPr>
              <a:t> </a:t>
            </a:r>
            <a:r>
              <a:rPr sz="700" b="0" dirty="0">
                <a:solidFill>
                  <a:srgbClr val="221815"/>
                </a:solidFill>
                <a:latin typeface="BLUETTI 1.0 Light"/>
                <a:cs typeface="BLUETTI 1.0 Light"/>
              </a:rPr>
              <a:t>B700 </a:t>
            </a:r>
            <a:r>
              <a:rPr sz="700" b="0" spc="-10" dirty="0">
                <a:solidFill>
                  <a:srgbClr val="221815"/>
                </a:solidFill>
                <a:latin typeface="BLUETTI 1.0 Light"/>
                <a:cs typeface="BLUETTI 1.0 Light"/>
              </a:rPr>
              <a:t>batteries</a:t>
            </a:r>
            <a:r>
              <a:rPr sz="700" b="0" spc="500" dirty="0">
                <a:solidFill>
                  <a:srgbClr val="221815"/>
                </a:solidFill>
                <a:latin typeface="BLUETTI 1.0 Light"/>
                <a:cs typeface="BLUETTI 1.0 Light"/>
              </a:rPr>
              <a:t> </a:t>
            </a:r>
            <a:r>
              <a:rPr sz="700" b="0" dirty="0">
                <a:solidFill>
                  <a:srgbClr val="221815"/>
                </a:solidFill>
                <a:latin typeface="BLUETTI 1.0 Light"/>
                <a:cs typeface="BLUETTI 1.0 Light"/>
              </a:rPr>
              <a:t>for</a:t>
            </a:r>
            <a:r>
              <a:rPr sz="700" b="0" spc="15" dirty="0">
                <a:solidFill>
                  <a:srgbClr val="221815"/>
                </a:solidFill>
                <a:latin typeface="BLUETTI 1.0 Light"/>
                <a:cs typeface="BLUETTI 1.0 Light"/>
              </a:rPr>
              <a:t> </a:t>
            </a:r>
            <a:r>
              <a:rPr sz="700" b="0" dirty="0">
                <a:solidFill>
                  <a:srgbClr val="221815"/>
                </a:solidFill>
                <a:latin typeface="BLUETTI 1.0 Light"/>
                <a:cs typeface="BLUETTI 1.0 Light"/>
              </a:rPr>
              <a:t>whole-house</a:t>
            </a:r>
            <a:r>
              <a:rPr sz="700" b="0" spc="15" dirty="0">
                <a:solidFill>
                  <a:srgbClr val="221815"/>
                </a:solidFill>
                <a:latin typeface="BLUETTI 1.0 Light"/>
                <a:cs typeface="BLUETTI 1.0 Light"/>
              </a:rPr>
              <a:t> </a:t>
            </a:r>
            <a:r>
              <a:rPr sz="700" b="0" dirty="0">
                <a:solidFill>
                  <a:srgbClr val="221815"/>
                </a:solidFill>
                <a:latin typeface="BLUETTI 1.0 Light"/>
                <a:cs typeface="BLUETTI 1.0 Light"/>
              </a:rPr>
              <a:t>backup</a:t>
            </a:r>
            <a:r>
              <a:rPr sz="700" b="0" spc="15" dirty="0">
                <a:solidFill>
                  <a:srgbClr val="221815"/>
                </a:solidFill>
                <a:latin typeface="BLUETTI 1.0 Light"/>
                <a:cs typeface="BLUETTI 1.0 Light"/>
              </a:rPr>
              <a:t> </a:t>
            </a:r>
            <a:r>
              <a:rPr sz="700" b="0" spc="-25" dirty="0">
                <a:solidFill>
                  <a:srgbClr val="221815"/>
                </a:solidFill>
                <a:latin typeface="BLUETTI 1.0 Light"/>
                <a:cs typeface="BLUETTI 1.0 Light"/>
              </a:rPr>
              <a:t>and</a:t>
            </a:r>
            <a:r>
              <a:rPr sz="700" b="0" spc="500" dirty="0">
                <a:solidFill>
                  <a:srgbClr val="221815"/>
                </a:solidFill>
                <a:latin typeface="BLUETTI 1.0 Light"/>
                <a:cs typeface="BLUETTI 1.0 Light"/>
              </a:rPr>
              <a:t> </a:t>
            </a:r>
            <a:r>
              <a:rPr sz="700" b="0" dirty="0">
                <a:solidFill>
                  <a:srgbClr val="221815"/>
                </a:solidFill>
                <a:latin typeface="BLUETTI 1.0 Light"/>
                <a:cs typeface="BLUETTI 1.0 Light"/>
              </a:rPr>
              <a:t>self-</a:t>
            </a:r>
            <a:r>
              <a:rPr sz="700" b="0" spc="-10" dirty="0">
                <a:solidFill>
                  <a:srgbClr val="221815"/>
                </a:solidFill>
                <a:latin typeface="BLUETTI 1.0 Light"/>
                <a:cs typeface="BLUETTI 1.0 Light"/>
              </a:rPr>
              <a:t>sufficiency.</a:t>
            </a:r>
            <a:endParaRPr sz="700">
              <a:latin typeface="BLUETTI 1.0 Light"/>
              <a:cs typeface="BLUETTI 1.0 Light"/>
            </a:endParaRPr>
          </a:p>
        </p:txBody>
      </p:sp>
      <p:pic>
        <p:nvPicPr>
          <p:cNvPr id="138" name="object 13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180064" y="6287029"/>
            <a:ext cx="5744027" cy="2329517"/>
          </a:xfrm>
          <a:prstGeom prst="rect">
            <a:avLst/>
          </a:prstGeom>
        </p:spPr>
      </p:pic>
      <p:sp>
        <p:nvSpPr>
          <p:cNvPr id="139" name="object 139"/>
          <p:cNvSpPr txBox="1"/>
          <p:nvPr/>
        </p:nvSpPr>
        <p:spPr>
          <a:xfrm>
            <a:off x="7378724" y="6507315"/>
            <a:ext cx="1347470" cy="404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95"/>
              </a:spcBef>
            </a:pPr>
            <a:r>
              <a:rPr sz="700" b="0" dirty="0">
                <a:solidFill>
                  <a:srgbClr val="221815"/>
                </a:solidFill>
                <a:latin typeface="BLUETTI 1.0 Light"/>
                <a:cs typeface="BLUETTI 1.0 Light"/>
              </a:rPr>
              <a:t>Combine</a:t>
            </a:r>
            <a:r>
              <a:rPr sz="700" b="0" spc="15" dirty="0">
                <a:solidFill>
                  <a:srgbClr val="221815"/>
                </a:solidFill>
                <a:latin typeface="BLUETTI 1.0 Light"/>
                <a:cs typeface="BLUETTI 1.0 Light"/>
              </a:rPr>
              <a:t> </a:t>
            </a:r>
            <a:r>
              <a:rPr sz="700" b="0" dirty="0">
                <a:solidFill>
                  <a:srgbClr val="221815"/>
                </a:solidFill>
                <a:latin typeface="BLUETTI 1.0 Light"/>
                <a:cs typeface="BLUETTI 1.0 Light"/>
              </a:rPr>
              <a:t>2/3</a:t>
            </a:r>
            <a:r>
              <a:rPr sz="700" b="0" spc="15" dirty="0">
                <a:solidFill>
                  <a:srgbClr val="221815"/>
                </a:solidFill>
                <a:latin typeface="BLUETTI 1.0 Light"/>
                <a:cs typeface="BLUETTI 1.0 Light"/>
              </a:rPr>
              <a:t> </a:t>
            </a:r>
            <a:r>
              <a:rPr sz="700" b="0" dirty="0">
                <a:solidFill>
                  <a:srgbClr val="221815"/>
                </a:solidFill>
                <a:latin typeface="BLUETTI 1.0 Light"/>
                <a:cs typeface="BLUETTI 1.0 Light"/>
              </a:rPr>
              <a:t>EP2000</a:t>
            </a:r>
            <a:r>
              <a:rPr sz="700" b="0" spc="20" dirty="0">
                <a:solidFill>
                  <a:srgbClr val="221815"/>
                </a:solidFill>
                <a:latin typeface="BLUETTI 1.0 Light"/>
                <a:cs typeface="BLUETTI 1.0 Light"/>
              </a:rPr>
              <a:t> </a:t>
            </a:r>
            <a:r>
              <a:rPr sz="700" b="0" dirty="0">
                <a:solidFill>
                  <a:srgbClr val="221815"/>
                </a:solidFill>
                <a:latin typeface="BLUETTI 1.0 Light"/>
                <a:cs typeface="BLUETTI 1.0 Light"/>
              </a:rPr>
              <a:t>ESS</a:t>
            </a:r>
            <a:r>
              <a:rPr sz="700" b="0" spc="15" dirty="0">
                <a:solidFill>
                  <a:srgbClr val="221815"/>
                </a:solidFill>
                <a:latin typeface="BLUETTI 1.0 Light"/>
                <a:cs typeface="BLUETTI 1.0 Light"/>
              </a:rPr>
              <a:t> </a:t>
            </a:r>
            <a:r>
              <a:rPr sz="700" b="0" spc="-25" dirty="0">
                <a:solidFill>
                  <a:srgbClr val="221815"/>
                </a:solidFill>
                <a:latin typeface="BLUETTI 1.0 Light"/>
                <a:cs typeface="BLUETTI 1.0 Light"/>
              </a:rPr>
              <a:t>in</a:t>
            </a:r>
            <a:r>
              <a:rPr sz="700" b="0" spc="500" dirty="0">
                <a:solidFill>
                  <a:srgbClr val="221815"/>
                </a:solidFill>
                <a:latin typeface="BLUETTI 1.0 Light"/>
                <a:cs typeface="BLUETTI 1.0 Light"/>
              </a:rPr>
              <a:t> </a:t>
            </a:r>
            <a:r>
              <a:rPr sz="700" b="0" dirty="0">
                <a:solidFill>
                  <a:srgbClr val="221815"/>
                </a:solidFill>
                <a:latin typeface="BLUETTI 1.0 Light"/>
                <a:cs typeface="BLUETTI 1.0 Light"/>
              </a:rPr>
              <a:t>parallel</a:t>
            </a:r>
            <a:r>
              <a:rPr sz="700" b="0" spc="15" dirty="0">
                <a:solidFill>
                  <a:srgbClr val="221815"/>
                </a:solidFill>
                <a:latin typeface="BLUETTI 1.0 Light"/>
                <a:cs typeface="BLUETTI 1.0 Light"/>
              </a:rPr>
              <a:t> </a:t>
            </a:r>
            <a:r>
              <a:rPr sz="700" b="0" dirty="0">
                <a:solidFill>
                  <a:srgbClr val="221815"/>
                </a:solidFill>
                <a:latin typeface="BLUETTI 1.0 Light"/>
                <a:cs typeface="BLUETTI 1.0 Light"/>
              </a:rPr>
              <a:t>to</a:t>
            </a:r>
            <a:r>
              <a:rPr sz="700" b="0" spc="15" dirty="0">
                <a:solidFill>
                  <a:srgbClr val="221815"/>
                </a:solidFill>
                <a:latin typeface="BLUETTI 1.0 Light"/>
                <a:cs typeface="BLUETTI 1.0 Light"/>
              </a:rPr>
              <a:t> </a:t>
            </a:r>
            <a:r>
              <a:rPr sz="700" b="0" dirty="0">
                <a:solidFill>
                  <a:srgbClr val="221815"/>
                </a:solidFill>
                <a:latin typeface="BLUETTI 1.0 Light"/>
                <a:cs typeface="BLUETTI 1.0 Light"/>
              </a:rPr>
              <a:t>boost</a:t>
            </a:r>
            <a:r>
              <a:rPr sz="700" b="0" spc="20" dirty="0">
                <a:solidFill>
                  <a:srgbClr val="221815"/>
                </a:solidFill>
                <a:latin typeface="BLUETTI 1.0 Light"/>
                <a:cs typeface="BLUETTI 1.0 Light"/>
              </a:rPr>
              <a:t> </a:t>
            </a:r>
            <a:r>
              <a:rPr sz="700" b="0" dirty="0">
                <a:solidFill>
                  <a:srgbClr val="221815"/>
                </a:solidFill>
                <a:latin typeface="BLUETTI 1.0 Light"/>
                <a:cs typeface="BLUETTI 1.0 Light"/>
              </a:rPr>
              <a:t>overall</a:t>
            </a:r>
            <a:r>
              <a:rPr sz="700" b="0" spc="15" dirty="0">
                <a:solidFill>
                  <a:srgbClr val="221815"/>
                </a:solidFill>
                <a:latin typeface="BLUETTI 1.0 Light"/>
                <a:cs typeface="BLUETTI 1.0 Light"/>
              </a:rPr>
              <a:t> </a:t>
            </a:r>
            <a:r>
              <a:rPr sz="700" b="0" spc="-10" dirty="0">
                <a:solidFill>
                  <a:srgbClr val="221815"/>
                </a:solidFill>
                <a:latin typeface="BLUETTI 1.0 Light"/>
                <a:cs typeface="BLUETTI 1.0 Light"/>
              </a:rPr>
              <a:t>capacity,</a:t>
            </a:r>
            <a:r>
              <a:rPr sz="700" b="0" spc="500" dirty="0">
                <a:solidFill>
                  <a:srgbClr val="221815"/>
                </a:solidFill>
                <a:latin typeface="BLUETTI 1.0 Light"/>
                <a:cs typeface="BLUETTI 1.0 Light"/>
              </a:rPr>
              <a:t> </a:t>
            </a:r>
            <a:r>
              <a:rPr sz="700" b="0" dirty="0">
                <a:solidFill>
                  <a:srgbClr val="221815"/>
                </a:solidFill>
                <a:latin typeface="BLUETTI 1.0 Light"/>
                <a:cs typeface="BLUETTI 1.0 Light"/>
              </a:rPr>
              <a:t>output</a:t>
            </a:r>
            <a:r>
              <a:rPr sz="700" b="0" spc="15" dirty="0">
                <a:solidFill>
                  <a:srgbClr val="221815"/>
                </a:solidFill>
                <a:latin typeface="BLUETTI 1.0 Light"/>
                <a:cs typeface="BLUETTI 1.0 Light"/>
              </a:rPr>
              <a:t> </a:t>
            </a:r>
            <a:r>
              <a:rPr sz="700" b="0" dirty="0">
                <a:solidFill>
                  <a:srgbClr val="221815"/>
                </a:solidFill>
                <a:latin typeface="BLUETTI 1.0 Light"/>
                <a:cs typeface="BLUETTI 1.0 Light"/>
              </a:rPr>
              <a:t>power,</a:t>
            </a:r>
            <a:r>
              <a:rPr sz="700" b="0" spc="15" dirty="0">
                <a:solidFill>
                  <a:srgbClr val="221815"/>
                </a:solidFill>
                <a:latin typeface="BLUETTI 1.0 Light"/>
                <a:cs typeface="BLUETTI 1.0 Light"/>
              </a:rPr>
              <a:t> </a:t>
            </a:r>
            <a:r>
              <a:rPr sz="700" b="0" dirty="0">
                <a:solidFill>
                  <a:srgbClr val="221815"/>
                </a:solidFill>
                <a:latin typeface="BLUETTI 1.0 Light"/>
                <a:cs typeface="BLUETTI 1.0 Light"/>
              </a:rPr>
              <a:t>and</a:t>
            </a:r>
            <a:r>
              <a:rPr sz="700" b="0" spc="15" dirty="0">
                <a:solidFill>
                  <a:srgbClr val="221815"/>
                </a:solidFill>
                <a:latin typeface="BLUETTI 1.0 Light"/>
                <a:cs typeface="BLUETTI 1.0 Light"/>
              </a:rPr>
              <a:t> </a:t>
            </a:r>
            <a:r>
              <a:rPr sz="700" b="0" dirty="0">
                <a:solidFill>
                  <a:srgbClr val="221815"/>
                </a:solidFill>
                <a:latin typeface="BLUETTI 1.0 Light"/>
                <a:cs typeface="BLUETTI 1.0 Light"/>
              </a:rPr>
              <a:t>PV</a:t>
            </a:r>
            <a:r>
              <a:rPr sz="700" b="0" spc="15" dirty="0">
                <a:solidFill>
                  <a:srgbClr val="221815"/>
                </a:solidFill>
                <a:latin typeface="BLUETTI 1.0 Light"/>
                <a:cs typeface="BLUETTI 1.0 Light"/>
              </a:rPr>
              <a:t> </a:t>
            </a:r>
            <a:r>
              <a:rPr sz="700" b="0" spc="-10" dirty="0">
                <a:solidFill>
                  <a:srgbClr val="221815"/>
                </a:solidFill>
                <a:latin typeface="BLUETTI 1.0 Light"/>
                <a:cs typeface="BLUETTI 1.0 Light"/>
              </a:rPr>
              <a:t>input.</a:t>
            </a:r>
            <a:endParaRPr sz="700">
              <a:latin typeface="BLUETTI 1.0 Light"/>
              <a:cs typeface="BLUETTI 1.0 Light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1832831" y="6474921"/>
            <a:ext cx="78168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baseline="5000" dirty="0">
                <a:solidFill>
                  <a:srgbClr val="35ACDC"/>
                </a:solidFill>
                <a:latin typeface="BLUETTI 1.0 Medium"/>
                <a:cs typeface="BLUETTI 1.0 Medium"/>
              </a:rPr>
              <a:t>EMS</a:t>
            </a:r>
            <a:r>
              <a:rPr sz="900" b="0" spc="690" baseline="5000" dirty="0">
                <a:solidFill>
                  <a:srgbClr val="35ACDC"/>
                </a:solidFill>
                <a:latin typeface="BLUETTI 1.0 Medium"/>
                <a:cs typeface="BLUETTI 1.0 Medium"/>
              </a:rPr>
              <a:t> </a:t>
            </a:r>
            <a:r>
              <a:rPr sz="600" b="0" spc="-10" dirty="0">
                <a:solidFill>
                  <a:srgbClr val="35ACDC"/>
                </a:solidFill>
                <a:latin typeface="BLUETTI 1.0 Medium"/>
                <a:cs typeface="BLUETTI 1.0 Medium"/>
              </a:rPr>
              <a:t>WiFi/Bluetooth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8689696" y="7217960"/>
            <a:ext cx="1739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spc="-20" dirty="0">
                <a:solidFill>
                  <a:srgbClr val="231815"/>
                </a:solidFill>
                <a:latin typeface="BLUETTI 1.0 Light"/>
                <a:cs typeface="BLUETTI 1.0 Light"/>
              </a:rPr>
              <a:t>Grid</a:t>
            </a:r>
            <a:endParaRPr sz="600">
              <a:latin typeface="BLUETTI 1.0 Light"/>
              <a:cs typeface="BLUETTI 1.0 Light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8197036" y="7648478"/>
            <a:ext cx="1631950" cy="624205"/>
            <a:chOff x="8197036" y="7648478"/>
            <a:chExt cx="1631950" cy="624205"/>
          </a:xfrm>
        </p:grpSpPr>
        <p:pic>
          <p:nvPicPr>
            <p:cNvPr id="143" name="object 1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86315" y="8173579"/>
              <a:ext cx="39007" cy="59665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9798545" y="8169983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8064" y="0"/>
                  </a:moveTo>
                  <a:lnTo>
                    <a:pt x="0" y="4660"/>
                  </a:lnTo>
                  <a:lnTo>
                    <a:pt x="8064" y="9321"/>
                  </a:lnTo>
                  <a:lnTo>
                    <a:pt x="8064" y="0"/>
                  </a:lnTo>
                  <a:close/>
                </a:path>
                <a:path w="30479" h="33020">
                  <a:moveTo>
                    <a:pt x="30327" y="32956"/>
                  </a:moveTo>
                  <a:lnTo>
                    <a:pt x="25666" y="24892"/>
                  </a:lnTo>
                  <a:lnTo>
                    <a:pt x="21005" y="32956"/>
                  </a:lnTo>
                  <a:lnTo>
                    <a:pt x="30327" y="32956"/>
                  </a:lnTo>
                  <a:close/>
                </a:path>
              </a:pathLst>
            </a:custGeom>
            <a:solidFill>
              <a:srgbClr val="04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9758087" y="8221748"/>
              <a:ext cx="13970" cy="18415"/>
            </a:xfrm>
            <a:custGeom>
              <a:avLst/>
              <a:gdLst/>
              <a:ahLst/>
              <a:cxnLst/>
              <a:rect l="l" t="t" r="r" b="b"/>
              <a:pathLst>
                <a:path w="13970" h="18415">
                  <a:moveTo>
                    <a:pt x="13599" y="9186"/>
                  </a:moveTo>
                  <a:lnTo>
                    <a:pt x="0" y="0"/>
                  </a:lnTo>
                  <a:lnTo>
                    <a:pt x="0" y="18372"/>
                  </a:lnTo>
                  <a:lnTo>
                    <a:pt x="13599" y="9186"/>
                  </a:lnTo>
                  <a:close/>
                </a:path>
              </a:pathLst>
            </a:custGeom>
            <a:ln w="3175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9772991" y="8221751"/>
              <a:ext cx="13970" cy="18415"/>
            </a:xfrm>
            <a:custGeom>
              <a:avLst/>
              <a:gdLst/>
              <a:ahLst/>
              <a:cxnLst/>
              <a:rect l="l" t="t" r="r" b="b"/>
              <a:pathLst>
                <a:path w="13970" h="18415">
                  <a:moveTo>
                    <a:pt x="0" y="9186"/>
                  </a:moveTo>
                  <a:lnTo>
                    <a:pt x="13632" y="0"/>
                  </a:lnTo>
                  <a:lnTo>
                    <a:pt x="13632" y="18372"/>
                  </a:lnTo>
                  <a:lnTo>
                    <a:pt x="0" y="9186"/>
                  </a:lnTo>
                  <a:close/>
                </a:path>
              </a:pathLst>
            </a:custGeom>
            <a:ln w="3175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9757254" y="8161507"/>
              <a:ext cx="31115" cy="52705"/>
            </a:xfrm>
            <a:custGeom>
              <a:avLst/>
              <a:gdLst/>
              <a:ahLst/>
              <a:cxnLst/>
              <a:rect l="l" t="t" r="r" b="b"/>
              <a:pathLst>
                <a:path w="31115" h="52704">
                  <a:moveTo>
                    <a:pt x="0" y="47720"/>
                  </a:moveTo>
                  <a:lnTo>
                    <a:pt x="0" y="11009"/>
                  </a:lnTo>
                  <a:lnTo>
                    <a:pt x="2442" y="1834"/>
                  </a:lnTo>
                  <a:lnTo>
                    <a:pt x="9782" y="1227"/>
                  </a:lnTo>
                  <a:lnTo>
                    <a:pt x="17134" y="619"/>
                  </a:lnTo>
                  <a:lnTo>
                    <a:pt x="26612" y="0"/>
                  </a:lnTo>
                  <a:lnTo>
                    <a:pt x="29674" y="9174"/>
                  </a:lnTo>
                  <a:lnTo>
                    <a:pt x="30490" y="31863"/>
                  </a:lnTo>
                  <a:lnTo>
                    <a:pt x="30802" y="43603"/>
                  </a:lnTo>
                  <a:lnTo>
                    <a:pt x="30829" y="48001"/>
                  </a:lnTo>
                  <a:lnTo>
                    <a:pt x="30789" y="48666"/>
                  </a:lnTo>
                  <a:lnTo>
                    <a:pt x="30339" y="50220"/>
                  </a:lnTo>
                  <a:lnTo>
                    <a:pt x="24316" y="51188"/>
                  </a:lnTo>
                  <a:lnTo>
                    <a:pt x="18304" y="52156"/>
                  </a:lnTo>
                  <a:lnTo>
                    <a:pt x="9028" y="51953"/>
                  </a:lnTo>
                  <a:lnTo>
                    <a:pt x="4638" y="50929"/>
                  </a:lnTo>
                  <a:lnTo>
                    <a:pt x="258" y="49916"/>
                  </a:lnTo>
                  <a:lnTo>
                    <a:pt x="0" y="47720"/>
                  </a:lnTo>
                  <a:close/>
                </a:path>
              </a:pathLst>
            </a:custGeom>
            <a:ln w="3175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9750120" y="8209530"/>
              <a:ext cx="43180" cy="8255"/>
            </a:xfrm>
            <a:custGeom>
              <a:avLst/>
              <a:gdLst/>
              <a:ahLst/>
              <a:cxnLst/>
              <a:rect l="l" t="t" r="r" b="b"/>
              <a:pathLst>
                <a:path w="43179" h="8254">
                  <a:moveTo>
                    <a:pt x="5910" y="258"/>
                  </a:moveTo>
                  <a:lnTo>
                    <a:pt x="1531" y="1992"/>
                  </a:lnTo>
                  <a:lnTo>
                    <a:pt x="1170" y="2555"/>
                  </a:lnTo>
                  <a:lnTo>
                    <a:pt x="810" y="3118"/>
                  </a:lnTo>
                  <a:lnTo>
                    <a:pt x="0" y="5504"/>
                  </a:lnTo>
                  <a:lnTo>
                    <a:pt x="7587" y="6934"/>
                  </a:lnTo>
                  <a:lnTo>
                    <a:pt x="15172" y="7710"/>
                  </a:lnTo>
                  <a:lnTo>
                    <a:pt x="24739" y="7897"/>
                  </a:lnTo>
                  <a:lnTo>
                    <a:pt x="33608" y="7501"/>
                  </a:lnTo>
                  <a:lnTo>
                    <a:pt x="39097" y="6529"/>
                  </a:lnTo>
                  <a:lnTo>
                    <a:pt x="42970" y="4852"/>
                  </a:lnTo>
                  <a:lnTo>
                    <a:pt x="42564" y="3928"/>
                  </a:lnTo>
                  <a:lnTo>
                    <a:pt x="42621" y="3264"/>
                  </a:lnTo>
                  <a:lnTo>
                    <a:pt x="42666" y="2600"/>
                  </a:lnTo>
                  <a:lnTo>
                    <a:pt x="41574" y="78"/>
                  </a:lnTo>
                  <a:lnTo>
                    <a:pt x="39221" y="484"/>
                  </a:lnTo>
                  <a:lnTo>
                    <a:pt x="36879" y="900"/>
                  </a:lnTo>
                  <a:lnTo>
                    <a:pt x="36091" y="1632"/>
                  </a:lnTo>
                  <a:lnTo>
                    <a:pt x="33795" y="3827"/>
                  </a:lnTo>
                  <a:lnTo>
                    <a:pt x="24822" y="3624"/>
                  </a:lnTo>
                  <a:lnTo>
                    <a:pt x="15850" y="3422"/>
                  </a:lnTo>
                  <a:lnTo>
                    <a:pt x="10503" y="2555"/>
                  </a:lnTo>
                  <a:lnTo>
                    <a:pt x="8150" y="1283"/>
                  </a:lnTo>
                  <a:lnTo>
                    <a:pt x="5808" y="0"/>
                  </a:lnTo>
                  <a:lnTo>
                    <a:pt x="5910" y="258"/>
                  </a:lnTo>
                  <a:close/>
                </a:path>
              </a:pathLst>
            </a:custGeom>
            <a:ln w="3175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8731143" y="7650383"/>
              <a:ext cx="0" cy="487680"/>
            </a:xfrm>
            <a:custGeom>
              <a:avLst/>
              <a:gdLst/>
              <a:ahLst/>
              <a:cxnLst/>
              <a:rect l="l" t="t" r="r" b="b"/>
              <a:pathLst>
                <a:path h="487679">
                  <a:moveTo>
                    <a:pt x="0" y="0"/>
                  </a:moveTo>
                  <a:lnTo>
                    <a:pt x="0" y="487182"/>
                  </a:lnTo>
                </a:path>
              </a:pathLst>
            </a:custGeom>
            <a:ln w="3647">
              <a:solidFill>
                <a:srgbClr val="2BB8E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8198941" y="7651634"/>
              <a:ext cx="1570990" cy="459740"/>
            </a:xfrm>
            <a:custGeom>
              <a:avLst/>
              <a:gdLst/>
              <a:ahLst/>
              <a:cxnLst/>
              <a:rect l="l" t="t" r="r" b="b"/>
              <a:pathLst>
                <a:path w="1570990" h="459740">
                  <a:moveTo>
                    <a:pt x="1570858" y="459657"/>
                  </a:moveTo>
                  <a:lnTo>
                    <a:pt x="1570858" y="765"/>
                  </a:lnTo>
                  <a:lnTo>
                    <a:pt x="1186434" y="765"/>
                  </a:lnTo>
                  <a:lnTo>
                    <a:pt x="1183924" y="765"/>
                  </a:lnTo>
                  <a:lnTo>
                    <a:pt x="0" y="765"/>
                  </a:lnTo>
                  <a:lnTo>
                    <a:pt x="0" y="0"/>
                  </a:lnTo>
                  <a:lnTo>
                    <a:pt x="0" y="154757"/>
                  </a:lnTo>
                </a:path>
              </a:pathLst>
            </a:custGeom>
            <a:ln w="3647">
              <a:solidFill>
                <a:srgbClr val="2BB8E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1" name="object 1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61165" y="8188653"/>
              <a:ext cx="285739" cy="83885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8552109" y="8111287"/>
              <a:ext cx="11430" cy="112395"/>
            </a:xfrm>
            <a:custGeom>
              <a:avLst/>
              <a:gdLst/>
              <a:ahLst/>
              <a:cxnLst/>
              <a:rect l="l" t="t" r="r" b="b"/>
              <a:pathLst>
                <a:path w="11429" h="112395">
                  <a:moveTo>
                    <a:pt x="11235" y="0"/>
                  </a:moveTo>
                  <a:lnTo>
                    <a:pt x="0" y="697"/>
                  </a:lnTo>
                  <a:lnTo>
                    <a:pt x="0" y="111686"/>
                  </a:lnTo>
                  <a:lnTo>
                    <a:pt x="11133" y="111832"/>
                  </a:lnTo>
                  <a:lnTo>
                    <a:pt x="11235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8562785" y="8098410"/>
              <a:ext cx="10795" cy="125095"/>
            </a:xfrm>
            <a:custGeom>
              <a:avLst/>
              <a:gdLst/>
              <a:ahLst/>
              <a:cxnLst/>
              <a:rect l="l" t="t" r="r" b="b"/>
              <a:pathLst>
                <a:path w="10795" h="125095">
                  <a:moveTo>
                    <a:pt x="10784" y="0"/>
                  </a:moveTo>
                  <a:lnTo>
                    <a:pt x="0" y="12957"/>
                  </a:lnTo>
                  <a:lnTo>
                    <a:pt x="112" y="124711"/>
                  </a:lnTo>
                  <a:lnTo>
                    <a:pt x="9051" y="106789"/>
                  </a:lnTo>
                  <a:lnTo>
                    <a:pt x="10784" y="0"/>
                  </a:lnTo>
                  <a:close/>
                </a:path>
              </a:pathLst>
            </a:custGeom>
            <a:solidFill>
              <a:srgbClr val="E6E6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8552107" y="8097863"/>
              <a:ext cx="22225" cy="14604"/>
            </a:xfrm>
            <a:custGeom>
              <a:avLst/>
              <a:gdLst/>
              <a:ahLst/>
              <a:cxnLst/>
              <a:rect l="l" t="t" r="r" b="b"/>
              <a:pathLst>
                <a:path w="22225" h="14604">
                  <a:moveTo>
                    <a:pt x="21603" y="0"/>
                  </a:moveTo>
                  <a:lnTo>
                    <a:pt x="10615" y="135"/>
                  </a:lnTo>
                  <a:lnTo>
                    <a:pt x="0" y="14128"/>
                  </a:lnTo>
                  <a:lnTo>
                    <a:pt x="10672" y="13509"/>
                  </a:lnTo>
                  <a:lnTo>
                    <a:pt x="21603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8660916" y="8183335"/>
              <a:ext cx="10160" cy="23495"/>
            </a:xfrm>
            <a:custGeom>
              <a:avLst/>
              <a:gdLst/>
              <a:ahLst/>
              <a:cxnLst/>
              <a:rect l="l" t="t" r="r" b="b"/>
              <a:pathLst>
                <a:path w="10159" h="23495">
                  <a:moveTo>
                    <a:pt x="9715" y="0"/>
                  </a:moveTo>
                  <a:lnTo>
                    <a:pt x="4300" y="213"/>
                  </a:lnTo>
                  <a:lnTo>
                    <a:pt x="0" y="4379"/>
                  </a:lnTo>
                  <a:lnTo>
                    <a:pt x="0" y="19126"/>
                  </a:lnTo>
                  <a:lnTo>
                    <a:pt x="4300" y="23291"/>
                  </a:lnTo>
                  <a:lnTo>
                    <a:pt x="9715" y="23494"/>
                  </a:lnTo>
                  <a:lnTo>
                    <a:pt x="9715" y="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8667343" y="8180443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40" h="14604">
                  <a:moveTo>
                    <a:pt x="13227" y="0"/>
                  </a:moveTo>
                  <a:lnTo>
                    <a:pt x="3422" y="0"/>
                  </a:lnTo>
                  <a:lnTo>
                    <a:pt x="0" y="3253"/>
                  </a:lnTo>
                  <a:lnTo>
                    <a:pt x="0" y="12799"/>
                  </a:lnTo>
                  <a:lnTo>
                    <a:pt x="1350" y="14083"/>
                  </a:lnTo>
                  <a:lnTo>
                    <a:pt x="3017" y="14083"/>
                  </a:lnTo>
                  <a:lnTo>
                    <a:pt x="11820" y="14083"/>
                  </a:lnTo>
                  <a:lnTo>
                    <a:pt x="13092" y="13013"/>
                  </a:lnTo>
                  <a:lnTo>
                    <a:pt x="14634" y="1519"/>
                  </a:lnTo>
                  <a:lnTo>
                    <a:pt x="13227" y="0"/>
                  </a:lnTo>
                  <a:close/>
                </a:path>
              </a:pathLst>
            </a:custGeom>
            <a:solidFill>
              <a:srgbClr val="3233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8681240" y="8180443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6540" y="0"/>
                  </a:moveTo>
                  <a:lnTo>
                    <a:pt x="664" y="0"/>
                  </a:lnTo>
                  <a:lnTo>
                    <a:pt x="0" y="1283"/>
                  </a:lnTo>
                  <a:lnTo>
                    <a:pt x="0" y="12799"/>
                  </a:lnTo>
                  <a:lnTo>
                    <a:pt x="664" y="14083"/>
                  </a:lnTo>
                  <a:lnTo>
                    <a:pt x="1485" y="14083"/>
                  </a:lnTo>
                  <a:lnTo>
                    <a:pt x="5842" y="14083"/>
                  </a:lnTo>
                  <a:lnTo>
                    <a:pt x="6473" y="13013"/>
                  </a:lnTo>
                  <a:lnTo>
                    <a:pt x="7227" y="1519"/>
                  </a:lnTo>
                  <a:lnTo>
                    <a:pt x="6540" y="0"/>
                  </a:lnTo>
                  <a:close/>
                </a:path>
              </a:pathLst>
            </a:custGeom>
            <a:solidFill>
              <a:srgbClr val="22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8667393" y="8181022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4">
                  <a:moveTo>
                    <a:pt x="10447" y="0"/>
                  </a:moveTo>
                  <a:lnTo>
                    <a:pt x="3017" y="0"/>
                  </a:lnTo>
                  <a:lnTo>
                    <a:pt x="0" y="2859"/>
                  </a:lnTo>
                  <a:lnTo>
                    <a:pt x="0" y="6394"/>
                  </a:lnTo>
                  <a:lnTo>
                    <a:pt x="0" y="9929"/>
                  </a:lnTo>
                  <a:lnTo>
                    <a:pt x="3017" y="12788"/>
                  </a:lnTo>
                  <a:lnTo>
                    <a:pt x="10447" y="12788"/>
                  </a:lnTo>
                  <a:lnTo>
                    <a:pt x="13464" y="9929"/>
                  </a:lnTo>
                  <a:lnTo>
                    <a:pt x="13464" y="2859"/>
                  </a:lnTo>
                  <a:lnTo>
                    <a:pt x="10447" y="0"/>
                  </a:lnTo>
                  <a:close/>
                </a:path>
              </a:pathLst>
            </a:custGeom>
            <a:solidFill>
              <a:srgbClr val="32A2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8660812" y="8185014"/>
              <a:ext cx="11430" cy="13335"/>
            </a:xfrm>
            <a:custGeom>
              <a:avLst/>
              <a:gdLst/>
              <a:ahLst/>
              <a:cxnLst/>
              <a:rect l="l" t="t" r="r" b="b"/>
              <a:pathLst>
                <a:path w="11429" h="13334">
                  <a:moveTo>
                    <a:pt x="10030" y="0"/>
                  </a:moveTo>
                  <a:lnTo>
                    <a:pt x="6867" y="1170"/>
                  </a:lnTo>
                  <a:lnTo>
                    <a:pt x="2713" y="6045"/>
                  </a:lnTo>
                  <a:lnTo>
                    <a:pt x="0" y="9490"/>
                  </a:lnTo>
                  <a:lnTo>
                    <a:pt x="33" y="10728"/>
                  </a:lnTo>
                  <a:lnTo>
                    <a:pt x="1801" y="12676"/>
                  </a:lnTo>
                  <a:lnTo>
                    <a:pt x="3579" y="12709"/>
                  </a:lnTo>
                  <a:lnTo>
                    <a:pt x="6990" y="9051"/>
                  </a:lnTo>
                  <a:lnTo>
                    <a:pt x="10964" y="5876"/>
                  </a:lnTo>
                  <a:lnTo>
                    <a:pt x="10030" y="0"/>
                  </a:lnTo>
                  <a:close/>
                </a:path>
              </a:pathLst>
            </a:custGeom>
            <a:solidFill>
              <a:srgbClr val="4241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8670281" y="8182512"/>
              <a:ext cx="8255" cy="10160"/>
            </a:xfrm>
            <a:custGeom>
              <a:avLst/>
              <a:gdLst/>
              <a:ahLst/>
              <a:cxnLst/>
              <a:rect l="l" t="t" r="r" b="b"/>
              <a:pathLst>
                <a:path w="8254" h="10159">
                  <a:moveTo>
                    <a:pt x="6146" y="0"/>
                  </a:moveTo>
                  <a:lnTo>
                    <a:pt x="1677" y="0"/>
                  </a:lnTo>
                  <a:lnTo>
                    <a:pt x="0" y="1598"/>
                  </a:lnTo>
                  <a:lnTo>
                    <a:pt x="0" y="8206"/>
                  </a:lnTo>
                  <a:lnTo>
                    <a:pt x="1677" y="9805"/>
                  </a:lnTo>
                  <a:lnTo>
                    <a:pt x="3748" y="9805"/>
                  </a:lnTo>
                  <a:lnTo>
                    <a:pt x="6146" y="9805"/>
                  </a:lnTo>
                  <a:lnTo>
                    <a:pt x="8105" y="7947"/>
                  </a:lnTo>
                  <a:lnTo>
                    <a:pt x="8105" y="1868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22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8565061" y="8143406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6957" y="0"/>
                  </a:moveTo>
                  <a:lnTo>
                    <a:pt x="0" y="3309"/>
                  </a:lnTo>
                  <a:lnTo>
                    <a:pt x="1148" y="17629"/>
                  </a:lnTo>
                  <a:lnTo>
                    <a:pt x="8386" y="10998"/>
                  </a:lnTo>
                  <a:lnTo>
                    <a:pt x="6957" y="0"/>
                  </a:lnTo>
                  <a:close/>
                </a:path>
              </a:pathLst>
            </a:custGeom>
            <a:solidFill>
              <a:srgbClr val="001C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8570002" y="8155050"/>
              <a:ext cx="75565" cy="41910"/>
            </a:xfrm>
            <a:custGeom>
              <a:avLst/>
              <a:gdLst/>
              <a:ahLst/>
              <a:cxnLst/>
              <a:rect l="l" t="t" r="r" b="b"/>
              <a:pathLst>
                <a:path w="75565" h="41909">
                  <a:moveTo>
                    <a:pt x="75054" y="15197"/>
                  </a:moveTo>
                  <a:lnTo>
                    <a:pt x="71474" y="19351"/>
                  </a:lnTo>
                  <a:lnTo>
                    <a:pt x="72543" y="23021"/>
                  </a:lnTo>
                  <a:lnTo>
                    <a:pt x="70517" y="27648"/>
                  </a:lnTo>
                  <a:lnTo>
                    <a:pt x="59797" y="38483"/>
                  </a:lnTo>
                  <a:lnTo>
                    <a:pt x="43998" y="41872"/>
                  </a:lnTo>
                  <a:lnTo>
                    <a:pt x="27750" y="39477"/>
                  </a:lnTo>
                  <a:lnTo>
                    <a:pt x="15681" y="32962"/>
                  </a:lnTo>
                  <a:lnTo>
                    <a:pt x="5510" y="21020"/>
                  </a:lnTo>
                  <a:lnTo>
                    <a:pt x="1436" y="11879"/>
                  </a:lnTo>
                  <a:lnTo>
                    <a:pt x="564" y="5039"/>
                  </a:lnTo>
                  <a:lnTo>
                    <a:pt x="0" y="0"/>
                  </a:lnTo>
                </a:path>
              </a:pathLst>
            </a:custGeom>
            <a:ln w="5381">
              <a:solidFill>
                <a:srgbClr val="22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8565867" y="8142727"/>
              <a:ext cx="8890" cy="19050"/>
            </a:xfrm>
            <a:custGeom>
              <a:avLst/>
              <a:gdLst/>
              <a:ahLst/>
              <a:cxnLst/>
              <a:rect l="l" t="t" r="r" b="b"/>
              <a:pathLst>
                <a:path w="8890" h="19050">
                  <a:moveTo>
                    <a:pt x="7294" y="0"/>
                  </a:moveTo>
                  <a:lnTo>
                    <a:pt x="0" y="3681"/>
                  </a:lnTo>
                  <a:lnTo>
                    <a:pt x="1238" y="18665"/>
                  </a:lnTo>
                  <a:lnTo>
                    <a:pt x="8510" y="11302"/>
                  </a:lnTo>
                  <a:lnTo>
                    <a:pt x="7294" y="0"/>
                  </a:lnTo>
                  <a:close/>
                </a:path>
              </a:pathLst>
            </a:custGeom>
            <a:solidFill>
              <a:srgbClr val="B4B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8816014" y="815224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6548" y="0"/>
                  </a:moveTo>
                  <a:lnTo>
                    <a:pt x="3771" y="0"/>
                  </a:lnTo>
                  <a:lnTo>
                    <a:pt x="1677" y="0"/>
                  </a:lnTo>
                  <a:lnTo>
                    <a:pt x="0" y="1564"/>
                  </a:lnTo>
                  <a:lnTo>
                    <a:pt x="0" y="5448"/>
                  </a:lnTo>
                  <a:lnTo>
                    <a:pt x="1677" y="7002"/>
                  </a:lnTo>
                  <a:lnTo>
                    <a:pt x="16548" y="7002"/>
                  </a:lnTo>
                  <a:lnTo>
                    <a:pt x="18237" y="5448"/>
                  </a:lnTo>
                  <a:lnTo>
                    <a:pt x="18237" y="1564"/>
                  </a:lnTo>
                  <a:lnTo>
                    <a:pt x="16548" y="0"/>
                  </a:lnTo>
                  <a:close/>
                </a:path>
              </a:pathLst>
            </a:custGeom>
            <a:solidFill>
              <a:srgbClr val="201D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8825697" y="8144240"/>
              <a:ext cx="24130" cy="15875"/>
            </a:xfrm>
            <a:custGeom>
              <a:avLst/>
              <a:gdLst/>
              <a:ahLst/>
              <a:cxnLst/>
              <a:rect l="l" t="t" r="r" b="b"/>
              <a:pathLst>
                <a:path w="24129" h="15875">
                  <a:moveTo>
                    <a:pt x="10976" y="0"/>
                  </a:moveTo>
                  <a:lnTo>
                    <a:pt x="1891" y="0"/>
                  </a:lnTo>
                  <a:lnTo>
                    <a:pt x="0" y="3478"/>
                  </a:lnTo>
                  <a:lnTo>
                    <a:pt x="0" y="12135"/>
                  </a:lnTo>
                  <a:lnTo>
                    <a:pt x="3760" y="15614"/>
                  </a:lnTo>
                  <a:lnTo>
                    <a:pt x="19779" y="15614"/>
                  </a:lnTo>
                  <a:lnTo>
                    <a:pt x="23539" y="12135"/>
                  </a:lnTo>
                  <a:lnTo>
                    <a:pt x="23539" y="5808"/>
                  </a:lnTo>
                  <a:lnTo>
                    <a:pt x="22683" y="4480"/>
                  </a:lnTo>
                  <a:lnTo>
                    <a:pt x="17415" y="2532"/>
                  </a:lnTo>
                  <a:lnTo>
                    <a:pt x="10976" y="0"/>
                  </a:lnTo>
                  <a:close/>
                </a:path>
              </a:pathLst>
            </a:custGeom>
            <a:solidFill>
              <a:srgbClr val="DE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8628092" y="815224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6548" y="0"/>
                  </a:moveTo>
                  <a:lnTo>
                    <a:pt x="14465" y="0"/>
                  </a:lnTo>
                  <a:lnTo>
                    <a:pt x="1666" y="0"/>
                  </a:lnTo>
                  <a:lnTo>
                    <a:pt x="0" y="1564"/>
                  </a:lnTo>
                  <a:lnTo>
                    <a:pt x="0" y="5448"/>
                  </a:lnTo>
                  <a:lnTo>
                    <a:pt x="1666" y="7002"/>
                  </a:lnTo>
                  <a:lnTo>
                    <a:pt x="16548" y="7002"/>
                  </a:lnTo>
                  <a:lnTo>
                    <a:pt x="18226" y="5448"/>
                  </a:lnTo>
                  <a:lnTo>
                    <a:pt x="18226" y="1564"/>
                  </a:lnTo>
                  <a:lnTo>
                    <a:pt x="16548" y="0"/>
                  </a:lnTo>
                  <a:close/>
                </a:path>
              </a:pathLst>
            </a:custGeom>
            <a:solidFill>
              <a:srgbClr val="201D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8613088" y="8144240"/>
              <a:ext cx="24130" cy="15875"/>
            </a:xfrm>
            <a:custGeom>
              <a:avLst/>
              <a:gdLst/>
              <a:ahLst/>
              <a:cxnLst/>
              <a:rect l="l" t="t" r="r" b="b"/>
              <a:pathLst>
                <a:path w="24129" h="15875">
                  <a:moveTo>
                    <a:pt x="21648" y="0"/>
                  </a:moveTo>
                  <a:lnTo>
                    <a:pt x="12563" y="0"/>
                  </a:lnTo>
                  <a:lnTo>
                    <a:pt x="6112" y="2532"/>
                  </a:lnTo>
                  <a:lnTo>
                    <a:pt x="866" y="4480"/>
                  </a:lnTo>
                  <a:lnTo>
                    <a:pt x="0" y="5808"/>
                  </a:lnTo>
                  <a:lnTo>
                    <a:pt x="0" y="12135"/>
                  </a:lnTo>
                  <a:lnTo>
                    <a:pt x="3771" y="15614"/>
                  </a:lnTo>
                  <a:lnTo>
                    <a:pt x="19779" y="15614"/>
                  </a:lnTo>
                  <a:lnTo>
                    <a:pt x="23550" y="12135"/>
                  </a:lnTo>
                  <a:lnTo>
                    <a:pt x="23550" y="3478"/>
                  </a:lnTo>
                  <a:lnTo>
                    <a:pt x="21648" y="0"/>
                  </a:lnTo>
                  <a:close/>
                </a:path>
              </a:pathLst>
            </a:custGeom>
            <a:solidFill>
              <a:srgbClr val="DE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8613190" y="8144240"/>
              <a:ext cx="236220" cy="9525"/>
            </a:xfrm>
            <a:custGeom>
              <a:avLst/>
              <a:gdLst/>
              <a:ahLst/>
              <a:cxnLst/>
              <a:rect l="l" t="t" r="r" b="b"/>
              <a:pathLst>
                <a:path w="236220" h="9525">
                  <a:moveTo>
                    <a:pt x="23444" y="3479"/>
                  </a:moveTo>
                  <a:lnTo>
                    <a:pt x="23126" y="2908"/>
                  </a:lnTo>
                  <a:lnTo>
                    <a:pt x="21539" y="12"/>
                  </a:lnTo>
                  <a:lnTo>
                    <a:pt x="12458" y="12"/>
                  </a:lnTo>
                  <a:lnTo>
                    <a:pt x="6007" y="2540"/>
                  </a:lnTo>
                  <a:lnTo>
                    <a:pt x="762" y="4483"/>
                  </a:lnTo>
                  <a:lnTo>
                    <a:pt x="127" y="5473"/>
                  </a:lnTo>
                  <a:lnTo>
                    <a:pt x="0" y="8509"/>
                  </a:lnTo>
                  <a:lnTo>
                    <a:pt x="114" y="8712"/>
                  </a:lnTo>
                  <a:lnTo>
                    <a:pt x="190" y="9169"/>
                  </a:lnTo>
                  <a:lnTo>
                    <a:pt x="736" y="7937"/>
                  </a:lnTo>
                  <a:lnTo>
                    <a:pt x="2209" y="6845"/>
                  </a:lnTo>
                  <a:lnTo>
                    <a:pt x="6007" y="5448"/>
                  </a:lnTo>
                  <a:lnTo>
                    <a:pt x="12458" y="2908"/>
                  </a:lnTo>
                  <a:lnTo>
                    <a:pt x="20726" y="2908"/>
                  </a:lnTo>
                  <a:lnTo>
                    <a:pt x="22669" y="5448"/>
                  </a:lnTo>
                  <a:lnTo>
                    <a:pt x="23215" y="8864"/>
                  </a:lnTo>
                  <a:lnTo>
                    <a:pt x="23266" y="8509"/>
                  </a:lnTo>
                  <a:lnTo>
                    <a:pt x="23380" y="8293"/>
                  </a:lnTo>
                  <a:lnTo>
                    <a:pt x="23444" y="3479"/>
                  </a:lnTo>
                  <a:close/>
                </a:path>
                <a:path w="236220" h="9525">
                  <a:moveTo>
                    <a:pt x="236042" y="5816"/>
                  </a:moveTo>
                  <a:lnTo>
                    <a:pt x="235191" y="4483"/>
                  </a:lnTo>
                  <a:lnTo>
                    <a:pt x="230860" y="2895"/>
                  </a:lnTo>
                  <a:lnTo>
                    <a:pt x="229920" y="2552"/>
                  </a:lnTo>
                  <a:lnTo>
                    <a:pt x="223481" y="0"/>
                  </a:lnTo>
                  <a:lnTo>
                    <a:pt x="214388" y="0"/>
                  </a:lnTo>
                  <a:lnTo>
                    <a:pt x="212496" y="3479"/>
                  </a:lnTo>
                  <a:lnTo>
                    <a:pt x="212559" y="8293"/>
                  </a:lnTo>
                  <a:lnTo>
                    <a:pt x="212674" y="8509"/>
                  </a:lnTo>
                  <a:lnTo>
                    <a:pt x="212737" y="8877"/>
                  </a:lnTo>
                  <a:lnTo>
                    <a:pt x="213258" y="5448"/>
                  </a:lnTo>
                  <a:lnTo>
                    <a:pt x="215226" y="2895"/>
                  </a:lnTo>
                  <a:lnTo>
                    <a:pt x="223481" y="2895"/>
                  </a:lnTo>
                  <a:lnTo>
                    <a:pt x="229971" y="5461"/>
                  </a:lnTo>
                  <a:lnTo>
                    <a:pt x="233705" y="6845"/>
                  </a:lnTo>
                  <a:lnTo>
                    <a:pt x="235191" y="7924"/>
                  </a:lnTo>
                  <a:lnTo>
                    <a:pt x="235750" y="9169"/>
                  </a:lnTo>
                  <a:lnTo>
                    <a:pt x="235826" y="8712"/>
                  </a:lnTo>
                  <a:lnTo>
                    <a:pt x="235927" y="8509"/>
                  </a:lnTo>
                  <a:lnTo>
                    <a:pt x="236042" y="5816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8632636" y="8105450"/>
              <a:ext cx="197485" cy="64769"/>
            </a:xfrm>
            <a:custGeom>
              <a:avLst/>
              <a:gdLst/>
              <a:ahLst/>
              <a:cxnLst/>
              <a:rect l="l" t="t" r="r" b="b"/>
              <a:pathLst>
                <a:path w="197484" h="64770">
                  <a:moveTo>
                    <a:pt x="139785" y="0"/>
                  </a:moveTo>
                  <a:lnTo>
                    <a:pt x="57109" y="0"/>
                  </a:lnTo>
                  <a:lnTo>
                    <a:pt x="46556" y="1399"/>
                  </a:lnTo>
                  <a:lnTo>
                    <a:pt x="641" y="59822"/>
                  </a:lnTo>
                  <a:lnTo>
                    <a:pt x="0" y="62366"/>
                  </a:lnTo>
                  <a:lnTo>
                    <a:pt x="2735" y="64562"/>
                  </a:lnTo>
                  <a:lnTo>
                    <a:pt x="194170" y="64562"/>
                  </a:lnTo>
                  <a:lnTo>
                    <a:pt x="196906" y="62366"/>
                  </a:lnTo>
                  <a:lnTo>
                    <a:pt x="171137" y="18653"/>
                  </a:lnTo>
                  <a:lnTo>
                    <a:pt x="139785" y="0"/>
                  </a:lnTo>
                  <a:close/>
                </a:path>
              </a:pathLst>
            </a:custGeom>
            <a:solidFill>
              <a:srgbClr val="DE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8635988" y="8111587"/>
              <a:ext cx="190500" cy="53340"/>
            </a:xfrm>
            <a:custGeom>
              <a:avLst/>
              <a:gdLst/>
              <a:ahLst/>
              <a:cxnLst/>
              <a:rect l="l" t="t" r="r" b="b"/>
              <a:pathLst>
                <a:path w="190500" h="53340">
                  <a:moveTo>
                    <a:pt x="138164" y="0"/>
                  </a:moveTo>
                  <a:lnTo>
                    <a:pt x="52032" y="0"/>
                  </a:lnTo>
                  <a:lnTo>
                    <a:pt x="43362" y="971"/>
                  </a:lnTo>
                  <a:lnTo>
                    <a:pt x="35844" y="3904"/>
                  </a:lnTo>
                  <a:lnTo>
                    <a:pt x="29432" y="8828"/>
                  </a:lnTo>
                  <a:lnTo>
                    <a:pt x="24079" y="15771"/>
                  </a:lnTo>
                  <a:lnTo>
                    <a:pt x="0" y="53079"/>
                  </a:lnTo>
                  <a:lnTo>
                    <a:pt x="190219" y="53124"/>
                  </a:lnTo>
                  <a:lnTo>
                    <a:pt x="166184" y="15884"/>
                  </a:lnTo>
                  <a:lnTo>
                    <a:pt x="138164" y="0"/>
                  </a:lnTo>
                  <a:close/>
                </a:path>
              </a:pathLst>
            </a:custGeom>
            <a:solidFill>
              <a:srgbClr val="4C49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8808736" y="8194614"/>
              <a:ext cx="29209" cy="68580"/>
            </a:xfrm>
            <a:custGeom>
              <a:avLst/>
              <a:gdLst/>
              <a:ahLst/>
              <a:cxnLst/>
              <a:rect l="l" t="t" r="r" b="b"/>
              <a:pathLst>
                <a:path w="29209" h="68579">
                  <a:moveTo>
                    <a:pt x="26489" y="0"/>
                  </a:moveTo>
                  <a:lnTo>
                    <a:pt x="5763" y="0"/>
                  </a:lnTo>
                  <a:lnTo>
                    <a:pt x="2577" y="0"/>
                  </a:lnTo>
                  <a:lnTo>
                    <a:pt x="0" y="2431"/>
                  </a:lnTo>
                  <a:lnTo>
                    <a:pt x="0" y="66036"/>
                  </a:lnTo>
                  <a:lnTo>
                    <a:pt x="2577" y="68468"/>
                  </a:lnTo>
                  <a:lnTo>
                    <a:pt x="26489" y="68468"/>
                  </a:lnTo>
                  <a:lnTo>
                    <a:pt x="29067" y="66036"/>
                  </a:lnTo>
                  <a:lnTo>
                    <a:pt x="29067" y="2431"/>
                  </a:lnTo>
                  <a:lnTo>
                    <a:pt x="26489" y="0"/>
                  </a:lnTo>
                  <a:close/>
                </a:path>
              </a:pathLst>
            </a:custGeom>
            <a:solidFill>
              <a:srgbClr val="201D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8815095" y="8194608"/>
              <a:ext cx="16510" cy="68580"/>
            </a:xfrm>
            <a:custGeom>
              <a:avLst/>
              <a:gdLst/>
              <a:ahLst/>
              <a:cxnLst/>
              <a:rect l="l" t="t" r="r" b="b"/>
              <a:pathLst>
                <a:path w="16509" h="68579">
                  <a:moveTo>
                    <a:pt x="2413" y="0"/>
                  </a:moveTo>
                  <a:lnTo>
                    <a:pt x="0" y="0"/>
                  </a:lnTo>
                  <a:lnTo>
                    <a:pt x="0" y="68478"/>
                  </a:lnTo>
                  <a:lnTo>
                    <a:pt x="2413" y="68478"/>
                  </a:lnTo>
                  <a:lnTo>
                    <a:pt x="2413" y="0"/>
                  </a:lnTo>
                  <a:close/>
                </a:path>
                <a:path w="16509" h="68579">
                  <a:moveTo>
                    <a:pt x="16344" y="12"/>
                  </a:moveTo>
                  <a:lnTo>
                    <a:pt x="13931" y="12"/>
                  </a:lnTo>
                  <a:lnTo>
                    <a:pt x="13931" y="68491"/>
                  </a:lnTo>
                  <a:lnTo>
                    <a:pt x="16344" y="68491"/>
                  </a:lnTo>
                  <a:lnTo>
                    <a:pt x="16344" y="12"/>
                  </a:lnTo>
                  <a:close/>
                </a:path>
              </a:pathLst>
            </a:custGeom>
            <a:solidFill>
              <a:srgbClr val="63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8624518" y="8194614"/>
              <a:ext cx="29209" cy="68580"/>
            </a:xfrm>
            <a:custGeom>
              <a:avLst/>
              <a:gdLst/>
              <a:ahLst/>
              <a:cxnLst/>
              <a:rect l="l" t="t" r="r" b="b"/>
              <a:pathLst>
                <a:path w="29209" h="68579">
                  <a:moveTo>
                    <a:pt x="26466" y="0"/>
                  </a:moveTo>
                  <a:lnTo>
                    <a:pt x="5741" y="0"/>
                  </a:lnTo>
                  <a:lnTo>
                    <a:pt x="2544" y="0"/>
                  </a:lnTo>
                  <a:lnTo>
                    <a:pt x="0" y="2431"/>
                  </a:lnTo>
                  <a:lnTo>
                    <a:pt x="0" y="66036"/>
                  </a:lnTo>
                  <a:lnTo>
                    <a:pt x="2544" y="68468"/>
                  </a:lnTo>
                  <a:lnTo>
                    <a:pt x="26466" y="68468"/>
                  </a:lnTo>
                  <a:lnTo>
                    <a:pt x="29033" y="66036"/>
                  </a:lnTo>
                  <a:lnTo>
                    <a:pt x="29033" y="2431"/>
                  </a:lnTo>
                  <a:lnTo>
                    <a:pt x="26466" y="0"/>
                  </a:lnTo>
                  <a:close/>
                </a:path>
              </a:pathLst>
            </a:custGeom>
            <a:solidFill>
              <a:srgbClr val="201D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8630869" y="8194608"/>
              <a:ext cx="16510" cy="68580"/>
            </a:xfrm>
            <a:custGeom>
              <a:avLst/>
              <a:gdLst/>
              <a:ahLst/>
              <a:cxnLst/>
              <a:rect l="l" t="t" r="r" b="b"/>
              <a:pathLst>
                <a:path w="16509" h="68579">
                  <a:moveTo>
                    <a:pt x="2425" y="0"/>
                  </a:moveTo>
                  <a:lnTo>
                    <a:pt x="0" y="0"/>
                  </a:lnTo>
                  <a:lnTo>
                    <a:pt x="0" y="68478"/>
                  </a:lnTo>
                  <a:lnTo>
                    <a:pt x="2425" y="68478"/>
                  </a:lnTo>
                  <a:lnTo>
                    <a:pt x="2425" y="0"/>
                  </a:lnTo>
                  <a:close/>
                </a:path>
                <a:path w="16509" h="68579">
                  <a:moveTo>
                    <a:pt x="16319" y="12"/>
                  </a:moveTo>
                  <a:lnTo>
                    <a:pt x="13893" y="12"/>
                  </a:lnTo>
                  <a:lnTo>
                    <a:pt x="13893" y="68491"/>
                  </a:lnTo>
                  <a:lnTo>
                    <a:pt x="16319" y="68491"/>
                  </a:lnTo>
                  <a:lnTo>
                    <a:pt x="16319" y="12"/>
                  </a:lnTo>
                  <a:close/>
                </a:path>
              </a:pathLst>
            </a:custGeom>
            <a:solidFill>
              <a:srgbClr val="63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8621485" y="8160275"/>
              <a:ext cx="219710" cy="84455"/>
            </a:xfrm>
            <a:custGeom>
              <a:avLst/>
              <a:gdLst/>
              <a:ahLst/>
              <a:cxnLst/>
              <a:rect l="l" t="t" r="r" b="b"/>
              <a:pathLst>
                <a:path w="219709" h="84454">
                  <a:moveTo>
                    <a:pt x="198448" y="0"/>
                  </a:moveTo>
                  <a:lnTo>
                    <a:pt x="20905" y="0"/>
                  </a:lnTo>
                  <a:lnTo>
                    <a:pt x="14067" y="2269"/>
                  </a:lnTo>
                  <a:lnTo>
                    <a:pt x="7168" y="7929"/>
                  </a:lnTo>
                  <a:lnTo>
                    <a:pt x="1911" y="15259"/>
                  </a:lnTo>
                  <a:lnTo>
                    <a:pt x="0" y="22537"/>
                  </a:lnTo>
                  <a:lnTo>
                    <a:pt x="2735" y="77103"/>
                  </a:lnTo>
                  <a:lnTo>
                    <a:pt x="1722" y="84139"/>
                  </a:lnTo>
                  <a:lnTo>
                    <a:pt x="217631" y="84139"/>
                  </a:lnTo>
                  <a:lnTo>
                    <a:pt x="216618" y="77103"/>
                  </a:lnTo>
                  <a:lnTo>
                    <a:pt x="219353" y="22537"/>
                  </a:lnTo>
                  <a:lnTo>
                    <a:pt x="217440" y="15259"/>
                  </a:lnTo>
                  <a:lnTo>
                    <a:pt x="212181" y="7929"/>
                  </a:lnTo>
                  <a:lnTo>
                    <a:pt x="205281" y="2269"/>
                  </a:lnTo>
                  <a:lnTo>
                    <a:pt x="198448" y="0"/>
                  </a:lnTo>
                  <a:close/>
                </a:path>
              </a:pathLst>
            </a:custGeom>
            <a:solidFill>
              <a:srgbClr val="DE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8622701" y="8206887"/>
              <a:ext cx="217170" cy="38100"/>
            </a:xfrm>
            <a:custGeom>
              <a:avLst/>
              <a:gdLst/>
              <a:ahLst/>
              <a:cxnLst/>
              <a:rect l="l" t="t" r="r" b="b"/>
              <a:pathLst>
                <a:path w="217170" h="38100">
                  <a:moveTo>
                    <a:pt x="0" y="0"/>
                  </a:moveTo>
                  <a:lnTo>
                    <a:pt x="1305" y="26128"/>
                  </a:lnTo>
                  <a:lnTo>
                    <a:pt x="1159" y="30068"/>
                  </a:lnTo>
                  <a:lnTo>
                    <a:pt x="2600" y="34346"/>
                  </a:lnTo>
                  <a:lnTo>
                    <a:pt x="3343" y="35483"/>
                  </a:lnTo>
                  <a:lnTo>
                    <a:pt x="5763" y="37082"/>
                  </a:lnTo>
                  <a:lnTo>
                    <a:pt x="7441" y="37521"/>
                  </a:lnTo>
                  <a:lnTo>
                    <a:pt x="209480" y="37521"/>
                  </a:lnTo>
                  <a:lnTo>
                    <a:pt x="211135" y="37082"/>
                  </a:lnTo>
                  <a:lnTo>
                    <a:pt x="213578" y="35483"/>
                  </a:lnTo>
                  <a:lnTo>
                    <a:pt x="214332" y="34346"/>
                  </a:lnTo>
                  <a:lnTo>
                    <a:pt x="215751" y="30068"/>
                  </a:lnTo>
                  <a:lnTo>
                    <a:pt x="215616" y="26128"/>
                  </a:lnTo>
                  <a:lnTo>
                    <a:pt x="216910" y="416"/>
                  </a:lnTo>
                  <a:lnTo>
                    <a:pt x="108590" y="11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8705334" y="8214957"/>
              <a:ext cx="52069" cy="15240"/>
            </a:xfrm>
            <a:custGeom>
              <a:avLst/>
              <a:gdLst/>
              <a:ahLst/>
              <a:cxnLst/>
              <a:rect l="l" t="t" r="r" b="b"/>
              <a:pathLst>
                <a:path w="52070" h="15240">
                  <a:moveTo>
                    <a:pt x="50084" y="0"/>
                  </a:moveTo>
                  <a:lnTo>
                    <a:pt x="3444" y="0"/>
                  </a:lnTo>
                  <a:lnTo>
                    <a:pt x="1542" y="0"/>
                  </a:lnTo>
                  <a:lnTo>
                    <a:pt x="0" y="1474"/>
                  </a:lnTo>
                  <a:lnTo>
                    <a:pt x="0" y="13464"/>
                  </a:lnTo>
                  <a:lnTo>
                    <a:pt x="1542" y="14950"/>
                  </a:lnTo>
                  <a:lnTo>
                    <a:pt x="50084" y="14950"/>
                  </a:lnTo>
                  <a:lnTo>
                    <a:pt x="51627" y="13464"/>
                  </a:lnTo>
                  <a:lnTo>
                    <a:pt x="51627" y="1474"/>
                  </a:lnTo>
                  <a:lnTo>
                    <a:pt x="50084" y="0"/>
                  </a:lnTo>
                  <a:close/>
                </a:path>
              </a:pathLst>
            </a:custGeom>
            <a:solidFill>
              <a:srgbClr val="201D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8790640" y="8177852"/>
              <a:ext cx="43180" cy="26670"/>
            </a:xfrm>
            <a:custGeom>
              <a:avLst/>
              <a:gdLst/>
              <a:ahLst/>
              <a:cxnLst/>
              <a:rect l="l" t="t" r="r" b="b"/>
              <a:pathLst>
                <a:path w="43179" h="26670">
                  <a:moveTo>
                    <a:pt x="39311" y="0"/>
                  </a:moveTo>
                  <a:lnTo>
                    <a:pt x="32320" y="1643"/>
                  </a:lnTo>
                  <a:lnTo>
                    <a:pt x="3546" y="9771"/>
                  </a:lnTo>
                  <a:lnTo>
                    <a:pt x="0" y="12608"/>
                  </a:lnTo>
                  <a:lnTo>
                    <a:pt x="0" y="25307"/>
                  </a:lnTo>
                  <a:lnTo>
                    <a:pt x="1519" y="26590"/>
                  </a:lnTo>
                  <a:lnTo>
                    <a:pt x="24032" y="25100"/>
                  </a:lnTo>
                  <a:lnTo>
                    <a:pt x="38692" y="24248"/>
                  </a:lnTo>
                  <a:lnTo>
                    <a:pt x="41439" y="24248"/>
                  </a:lnTo>
                  <a:lnTo>
                    <a:pt x="43015" y="23032"/>
                  </a:lnTo>
                  <a:lnTo>
                    <a:pt x="43015" y="4795"/>
                  </a:lnTo>
                  <a:lnTo>
                    <a:pt x="39311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8794165" y="8182835"/>
              <a:ext cx="34290" cy="19685"/>
            </a:xfrm>
            <a:custGeom>
              <a:avLst/>
              <a:gdLst/>
              <a:ahLst/>
              <a:cxnLst/>
              <a:rect l="l" t="t" r="r" b="b"/>
              <a:pathLst>
                <a:path w="34290" h="19684">
                  <a:moveTo>
                    <a:pt x="14071" y="10490"/>
                  </a:moveTo>
                  <a:lnTo>
                    <a:pt x="13335" y="8699"/>
                  </a:lnTo>
                  <a:lnTo>
                    <a:pt x="10718" y="6083"/>
                  </a:lnTo>
                  <a:lnTo>
                    <a:pt x="8915" y="5334"/>
                  </a:lnTo>
                  <a:lnTo>
                    <a:pt x="5194" y="5334"/>
                  </a:lnTo>
                  <a:lnTo>
                    <a:pt x="3390" y="6083"/>
                  </a:lnTo>
                  <a:lnTo>
                    <a:pt x="749" y="8699"/>
                  </a:lnTo>
                  <a:lnTo>
                    <a:pt x="0" y="10490"/>
                  </a:lnTo>
                  <a:lnTo>
                    <a:pt x="0" y="12344"/>
                  </a:lnTo>
                  <a:lnTo>
                    <a:pt x="0" y="16230"/>
                  </a:lnTo>
                  <a:lnTo>
                    <a:pt x="3136" y="19367"/>
                  </a:lnTo>
                  <a:lnTo>
                    <a:pt x="10947" y="19367"/>
                  </a:lnTo>
                  <a:lnTo>
                    <a:pt x="14071" y="16230"/>
                  </a:lnTo>
                  <a:lnTo>
                    <a:pt x="14071" y="10490"/>
                  </a:lnTo>
                  <a:close/>
                </a:path>
                <a:path w="34290" h="19684">
                  <a:moveTo>
                    <a:pt x="33832" y="6629"/>
                  </a:moveTo>
                  <a:lnTo>
                    <a:pt x="32880" y="4343"/>
                  </a:lnTo>
                  <a:lnTo>
                    <a:pt x="29489" y="952"/>
                  </a:lnTo>
                  <a:lnTo>
                    <a:pt x="27190" y="0"/>
                  </a:lnTo>
                  <a:lnTo>
                    <a:pt x="19773" y="0"/>
                  </a:lnTo>
                  <a:lnTo>
                    <a:pt x="15722" y="4038"/>
                  </a:lnTo>
                  <a:lnTo>
                    <a:pt x="15722" y="9017"/>
                  </a:lnTo>
                  <a:lnTo>
                    <a:pt x="15722" y="14008"/>
                  </a:lnTo>
                  <a:lnTo>
                    <a:pt x="19773" y="18046"/>
                  </a:lnTo>
                  <a:lnTo>
                    <a:pt x="29794" y="18046"/>
                  </a:lnTo>
                  <a:lnTo>
                    <a:pt x="33832" y="14008"/>
                  </a:lnTo>
                  <a:lnTo>
                    <a:pt x="33832" y="66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8794165" y="8184817"/>
              <a:ext cx="32384" cy="17780"/>
            </a:xfrm>
            <a:custGeom>
              <a:avLst/>
              <a:gdLst/>
              <a:ahLst/>
              <a:cxnLst/>
              <a:rect l="l" t="t" r="r" b="b"/>
              <a:pathLst>
                <a:path w="32384" h="17779">
                  <a:moveTo>
                    <a:pt x="12674" y="14351"/>
                  </a:moveTo>
                  <a:lnTo>
                    <a:pt x="11518" y="15176"/>
                  </a:lnTo>
                  <a:lnTo>
                    <a:pt x="10172" y="15786"/>
                  </a:lnTo>
                  <a:lnTo>
                    <a:pt x="8610" y="15786"/>
                  </a:lnTo>
                  <a:lnTo>
                    <a:pt x="4711" y="15786"/>
                  </a:lnTo>
                  <a:lnTo>
                    <a:pt x="1574" y="12661"/>
                  </a:lnTo>
                  <a:lnTo>
                    <a:pt x="1574" y="7327"/>
                  </a:lnTo>
                  <a:lnTo>
                    <a:pt x="2133" y="5981"/>
                  </a:lnTo>
                  <a:lnTo>
                    <a:pt x="2959" y="4800"/>
                  </a:lnTo>
                  <a:lnTo>
                    <a:pt x="2667" y="5029"/>
                  </a:lnTo>
                  <a:lnTo>
                    <a:pt x="2324" y="5156"/>
                  </a:lnTo>
                  <a:lnTo>
                    <a:pt x="2057" y="5410"/>
                  </a:lnTo>
                  <a:lnTo>
                    <a:pt x="749" y="6718"/>
                  </a:lnTo>
                  <a:lnTo>
                    <a:pt x="0" y="8521"/>
                  </a:lnTo>
                  <a:lnTo>
                    <a:pt x="0" y="14236"/>
                  </a:lnTo>
                  <a:lnTo>
                    <a:pt x="3149" y="17373"/>
                  </a:lnTo>
                  <a:lnTo>
                    <a:pt x="9423" y="17373"/>
                  </a:lnTo>
                  <a:lnTo>
                    <a:pt x="11404" y="16141"/>
                  </a:lnTo>
                  <a:lnTo>
                    <a:pt x="12674" y="14351"/>
                  </a:lnTo>
                  <a:close/>
                </a:path>
                <a:path w="32384" h="17779">
                  <a:moveTo>
                    <a:pt x="31940" y="12496"/>
                  </a:moveTo>
                  <a:lnTo>
                    <a:pt x="30403" y="13716"/>
                  </a:lnTo>
                  <a:lnTo>
                    <a:pt x="28473" y="14478"/>
                  </a:lnTo>
                  <a:lnTo>
                    <a:pt x="26339" y="14478"/>
                  </a:lnTo>
                  <a:lnTo>
                    <a:pt x="21336" y="14478"/>
                  </a:lnTo>
                  <a:lnTo>
                    <a:pt x="17284" y="10439"/>
                  </a:lnTo>
                  <a:lnTo>
                    <a:pt x="17284" y="3390"/>
                  </a:lnTo>
                  <a:lnTo>
                    <a:pt x="18008" y="1524"/>
                  </a:lnTo>
                  <a:lnTo>
                    <a:pt x="19164" y="0"/>
                  </a:lnTo>
                  <a:lnTo>
                    <a:pt x="17081" y="1663"/>
                  </a:lnTo>
                  <a:lnTo>
                    <a:pt x="15735" y="4178"/>
                  </a:lnTo>
                  <a:lnTo>
                    <a:pt x="15735" y="12026"/>
                  </a:lnTo>
                  <a:lnTo>
                    <a:pt x="19761" y="16065"/>
                  </a:lnTo>
                  <a:lnTo>
                    <a:pt x="27724" y="16065"/>
                  </a:lnTo>
                  <a:lnTo>
                    <a:pt x="30302" y="14655"/>
                  </a:lnTo>
                  <a:lnTo>
                    <a:pt x="31940" y="12496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8826643" y="8180842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1598" y="0"/>
                  </a:moveTo>
                  <a:lnTo>
                    <a:pt x="979" y="78"/>
                  </a:lnTo>
                  <a:lnTo>
                    <a:pt x="168" y="810"/>
                  </a:lnTo>
                  <a:lnTo>
                    <a:pt x="0" y="1418"/>
                  </a:lnTo>
                  <a:lnTo>
                    <a:pt x="213" y="2825"/>
                  </a:lnTo>
                  <a:lnTo>
                    <a:pt x="585" y="3602"/>
                  </a:lnTo>
                  <a:lnTo>
                    <a:pt x="1148" y="4244"/>
                  </a:lnTo>
                  <a:lnTo>
                    <a:pt x="2319" y="5583"/>
                  </a:lnTo>
                  <a:lnTo>
                    <a:pt x="3928" y="6067"/>
                  </a:lnTo>
                  <a:lnTo>
                    <a:pt x="4784" y="5313"/>
                  </a:lnTo>
                  <a:lnTo>
                    <a:pt x="5617" y="4548"/>
                  </a:lnTo>
                  <a:lnTo>
                    <a:pt x="5381" y="2848"/>
                  </a:lnTo>
                  <a:lnTo>
                    <a:pt x="4210" y="1519"/>
                  </a:lnTo>
                  <a:lnTo>
                    <a:pt x="3658" y="878"/>
                  </a:lnTo>
                  <a:lnTo>
                    <a:pt x="2949" y="39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F5A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8678895" y="8189450"/>
              <a:ext cx="104775" cy="19050"/>
            </a:xfrm>
            <a:custGeom>
              <a:avLst/>
              <a:gdLst/>
              <a:ahLst/>
              <a:cxnLst/>
              <a:rect l="l" t="t" r="r" b="b"/>
              <a:pathLst>
                <a:path w="104775" h="19050">
                  <a:moveTo>
                    <a:pt x="102995" y="0"/>
                  </a:moveTo>
                  <a:lnTo>
                    <a:pt x="3005" y="0"/>
                  </a:lnTo>
                  <a:lnTo>
                    <a:pt x="1542" y="0"/>
                  </a:lnTo>
                  <a:lnTo>
                    <a:pt x="0" y="878"/>
                  </a:lnTo>
                  <a:lnTo>
                    <a:pt x="4469" y="13317"/>
                  </a:lnTo>
                  <a:lnTo>
                    <a:pt x="5223" y="13993"/>
                  </a:lnTo>
                  <a:lnTo>
                    <a:pt x="52403" y="18642"/>
                  </a:lnTo>
                  <a:lnTo>
                    <a:pt x="97963" y="14128"/>
                  </a:lnTo>
                  <a:lnTo>
                    <a:pt x="99302" y="14128"/>
                  </a:lnTo>
                  <a:lnTo>
                    <a:pt x="100068" y="13317"/>
                  </a:lnTo>
                  <a:lnTo>
                    <a:pt x="104537" y="878"/>
                  </a:lnTo>
                  <a:lnTo>
                    <a:pt x="102995" y="0"/>
                  </a:lnTo>
                  <a:close/>
                </a:path>
              </a:pathLst>
            </a:custGeom>
            <a:solidFill>
              <a:srgbClr val="4C49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8679091" y="8188982"/>
              <a:ext cx="104139" cy="3810"/>
            </a:xfrm>
            <a:custGeom>
              <a:avLst/>
              <a:gdLst/>
              <a:ahLst/>
              <a:cxnLst/>
              <a:rect l="l" t="t" r="r" b="b"/>
              <a:pathLst>
                <a:path w="104140" h="3809">
                  <a:moveTo>
                    <a:pt x="104140" y="1270"/>
                  </a:moveTo>
                  <a:lnTo>
                    <a:pt x="103085" y="1270"/>
                  </a:lnTo>
                  <a:lnTo>
                    <a:pt x="103085" y="0"/>
                  </a:lnTo>
                  <a:lnTo>
                    <a:pt x="1054" y="0"/>
                  </a:lnTo>
                  <a:lnTo>
                    <a:pt x="1054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444" y="2540"/>
                  </a:lnTo>
                  <a:lnTo>
                    <a:pt x="444" y="3810"/>
                  </a:lnTo>
                  <a:lnTo>
                    <a:pt x="736" y="3810"/>
                  </a:lnTo>
                  <a:lnTo>
                    <a:pt x="736" y="2540"/>
                  </a:lnTo>
                  <a:lnTo>
                    <a:pt x="103390" y="2540"/>
                  </a:lnTo>
                  <a:lnTo>
                    <a:pt x="103390" y="3810"/>
                  </a:lnTo>
                  <a:lnTo>
                    <a:pt x="103682" y="3810"/>
                  </a:lnTo>
                  <a:lnTo>
                    <a:pt x="103682" y="2540"/>
                  </a:lnTo>
                  <a:lnTo>
                    <a:pt x="104140" y="2540"/>
                  </a:lnTo>
                  <a:lnTo>
                    <a:pt x="104140" y="1270"/>
                  </a:lnTo>
                  <a:close/>
                </a:path>
              </a:pathLst>
            </a:custGeom>
            <a:solidFill>
              <a:srgbClr val="04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8814641" y="821976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9850" y="0"/>
                  </a:moveTo>
                  <a:lnTo>
                    <a:pt x="3489" y="0"/>
                  </a:lnTo>
                  <a:lnTo>
                    <a:pt x="0" y="3467"/>
                  </a:lnTo>
                  <a:lnTo>
                    <a:pt x="0" y="7767"/>
                  </a:lnTo>
                  <a:lnTo>
                    <a:pt x="0" y="12056"/>
                  </a:lnTo>
                  <a:lnTo>
                    <a:pt x="3489" y="15546"/>
                  </a:lnTo>
                  <a:lnTo>
                    <a:pt x="12101" y="15546"/>
                  </a:lnTo>
                  <a:lnTo>
                    <a:pt x="15591" y="12056"/>
                  </a:lnTo>
                  <a:lnTo>
                    <a:pt x="15591" y="5707"/>
                  </a:lnTo>
                  <a:lnTo>
                    <a:pt x="14758" y="3726"/>
                  </a:lnTo>
                  <a:lnTo>
                    <a:pt x="11831" y="810"/>
                  </a:lnTo>
                  <a:lnTo>
                    <a:pt x="9850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8816279" y="822139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7790" y="0"/>
                  </a:moveTo>
                  <a:lnTo>
                    <a:pt x="2746" y="0"/>
                  </a:lnTo>
                  <a:lnTo>
                    <a:pt x="0" y="2746"/>
                  </a:lnTo>
                  <a:lnTo>
                    <a:pt x="0" y="6135"/>
                  </a:lnTo>
                  <a:lnTo>
                    <a:pt x="0" y="9512"/>
                  </a:lnTo>
                  <a:lnTo>
                    <a:pt x="2746" y="12282"/>
                  </a:lnTo>
                  <a:lnTo>
                    <a:pt x="9557" y="12282"/>
                  </a:lnTo>
                  <a:lnTo>
                    <a:pt x="12304" y="9512"/>
                  </a:lnTo>
                  <a:lnTo>
                    <a:pt x="12304" y="4514"/>
                  </a:lnTo>
                  <a:lnTo>
                    <a:pt x="11674" y="2949"/>
                  </a:lnTo>
                  <a:lnTo>
                    <a:pt x="9355" y="641"/>
                  </a:lnTo>
                  <a:lnTo>
                    <a:pt x="7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8816285" y="8222692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2532" y="0"/>
                  </a:moveTo>
                  <a:lnTo>
                    <a:pt x="1035" y="1125"/>
                  </a:lnTo>
                  <a:lnTo>
                    <a:pt x="0" y="2825"/>
                  </a:lnTo>
                  <a:lnTo>
                    <a:pt x="0" y="8218"/>
                  </a:lnTo>
                  <a:lnTo>
                    <a:pt x="2746" y="10987"/>
                  </a:lnTo>
                  <a:lnTo>
                    <a:pt x="8195" y="10987"/>
                  </a:lnTo>
                  <a:lnTo>
                    <a:pt x="9917" y="9917"/>
                  </a:lnTo>
                  <a:lnTo>
                    <a:pt x="11032" y="8398"/>
                  </a:lnTo>
                  <a:lnTo>
                    <a:pt x="10019" y="9152"/>
                  </a:lnTo>
                  <a:lnTo>
                    <a:pt x="8803" y="9692"/>
                  </a:lnTo>
                  <a:lnTo>
                    <a:pt x="7418" y="9692"/>
                  </a:lnTo>
                  <a:lnTo>
                    <a:pt x="4018" y="9692"/>
                  </a:lnTo>
                  <a:lnTo>
                    <a:pt x="1260" y="6934"/>
                  </a:lnTo>
                  <a:lnTo>
                    <a:pt x="1260" y="2206"/>
                  </a:lnTo>
                  <a:lnTo>
                    <a:pt x="1801" y="1013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8628679" y="8177852"/>
              <a:ext cx="43180" cy="26670"/>
            </a:xfrm>
            <a:custGeom>
              <a:avLst/>
              <a:gdLst/>
              <a:ahLst/>
              <a:cxnLst/>
              <a:rect l="l" t="t" r="r" b="b"/>
              <a:pathLst>
                <a:path w="43179" h="26670">
                  <a:moveTo>
                    <a:pt x="3692" y="0"/>
                  </a:moveTo>
                  <a:lnTo>
                    <a:pt x="0" y="4795"/>
                  </a:lnTo>
                  <a:lnTo>
                    <a:pt x="0" y="23032"/>
                  </a:lnTo>
                  <a:lnTo>
                    <a:pt x="1564" y="24248"/>
                  </a:lnTo>
                  <a:lnTo>
                    <a:pt x="4311" y="24248"/>
                  </a:lnTo>
                  <a:lnTo>
                    <a:pt x="18971" y="25100"/>
                  </a:lnTo>
                  <a:lnTo>
                    <a:pt x="41484" y="26590"/>
                  </a:lnTo>
                  <a:lnTo>
                    <a:pt x="43003" y="25307"/>
                  </a:lnTo>
                  <a:lnTo>
                    <a:pt x="43003" y="12608"/>
                  </a:lnTo>
                  <a:lnTo>
                    <a:pt x="39469" y="9771"/>
                  </a:lnTo>
                  <a:lnTo>
                    <a:pt x="10683" y="1643"/>
                  </a:lnTo>
                  <a:lnTo>
                    <a:pt x="3692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8634323" y="8182835"/>
              <a:ext cx="34290" cy="19685"/>
            </a:xfrm>
            <a:custGeom>
              <a:avLst/>
              <a:gdLst/>
              <a:ahLst/>
              <a:cxnLst/>
              <a:rect l="l" t="t" r="r" b="b"/>
              <a:pathLst>
                <a:path w="34290" h="19684">
                  <a:moveTo>
                    <a:pt x="18097" y="4038"/>
                  </a:moveTo>
                  <a:lnTo>
                    <a:pt x="14058" y="0"/>
                  </a:lnTo>
                  <a:lnTo>
                    <a:pt x="6642" y="0"/>
                  </a:lnTo>
                  <a:lnTo>
                    <a:pt x="4343" y="952"/>
                  </a:lnTo>
                  <a:lnTo>
                    <a:pt x="939" y="4343"/>
                  </a:lnTo>
                  <a:lnTo>
                    <a:pt x="0" y="6629"/>
                  </a:lnTo>
                  <a:lnTo>
                    <a:pt x="0" y="14008"/>
                  </a:lnTo>
                  <a:lnTo>
                    <a:pt x="4038" y="18046"/>
                  </a:lnTo>
                  <a:lnTo>
                    <a:pt x="14058" y="18046"/>
                  </a:lnTo>
                  <a:lnTo>
                    <a:pt x="18097" y="14008"/>
                  </a:lnTo>
                  <a:lnTo>
                    <a:pt x="18097" y="9017"/>
                  </a:lnTo>
                  <a:lnTo>
                    <a:pt x="18097" y="4038"/>
                  </a:lnTo>
                  <a:close/>
                </a:path>
                <a:path w="34290" h="19684">
                  <a:moveTo>
                    <a:pt x="33820" y="10490"/>
                  </a:moveTo>
                  <a:lnTo>
                    <a:pt x="33070" y="8699"/>
                  </a:lnTo>
                  <a:lnTo>
                    <a:pt x="30441" y="6083"/>
                  </a:lnTo>
                  <a:lnTo>
                    <a:pt x="28625" y="5334"/>
                  </a:lnTo>
                  <a:lnTo>
                    <a:pt x="24904" y="5334"/>
                  </a:lnTo>
                  <a:lnTo>
                    <a:pt x="23114" y="6083"/>
                  </a:lnTo>
                  <a:lnTo>
                    <a:pt x="20485" y="8699"/>
                  </a:lnTo>
                  <a:lnTo>
                    <a:pt x="19748" y="10490"/>
                  </a:lnTo>
                  <a:lnTo>
                    <a:pt x="19748" y="16230"/>
                  </a:lnTo>
                  <a:lnTo>
                    <a:pt x="22872" y="19367"/>
                  </a:lnTo>
                  <a:lnTo>
                    <a:pt x="30683" y="19367"/>
                  </a:lnTo>
                  <a:lnTo>
                    <a:pt x="33820" y="16230"/>
                  </a:lnTo>
                  <a:lnTo>
                    <a:pt x="33820" y="12344"/>
                  </a:lnTo>
                  <a:lnTo>
                    <a:pt x="33820" y="104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8636203" y="8184817"/>
              <a:ext cx="32384" cy="17780"/>
            </a:xfrm>
            <a:custGeom>
              <a:avLst/>
              <a:gdLst/>
              <a:ahLst/>
              <a:cxnLst/>
              <a:rect l="l" t="t" r="r" b="b"/>
              <a:pathLst>
                <a:path w="32384" h="17779">
                  <a:moveTo>
                    <a:pt x="16217" y="4178"/>
                  </a:moveTo>
                  <a:lnTo>
                    <a:pt x="14859" y="1663"/>
                  </a:lnTo>
                  <a:lnTo>
                    <a:pt x="12776" y="0"/>
                  </a:lnTo>
                  <a:lnTo>
                    <a:pt x="13944" y="1524"/>
                  </a:lnTo>
                  <a:lnTo>
                    <a:pt x="14655" y="3390"/>
                  </a:lnTo>
                  <a:lnTo>
                    <a:pt x="14655" y="10439"/>
                  </a:lnTo>
                  <a:lnTo>
                    <a:pt x="10617" y="14478"/>
                  </a:lnTo>
                  <a:lnTo>
                    <a:pt x="5600" y="14478"/>
                  </a:lnTo>
                  <a:lnTo>
                    <a:pt x="3479" y="14478"/>
                  </a:lnTo>
                  <a:lnTo>
                    <a:pt x="1536" y="13716"/>
                  </a:lnTo>
                  <a:lnTo>
                    <a:pt x="0" y="12496"/>
                  </a:lnTo>
                  <a:lnTo>
                    <a:pt x="1638" y="14655"/>
                  </a:lnTo>
                  <a:lnTo>
                    <a:pt x="4229" y="16065"/>
                  </a:lnTo>
                  <a:lnTo>
                    <a:pt x="12179" y="16065"/>
                  </a:lnTo>
                  <a:lnTo>
                    <a:pt x="16217" y="12026"/>
                  </a:lnTo>
                  <a:lnTo>
                    <a:pt x="16217" y="4178"/>
                  </a:lnTo>
                  <a:close/>
                </a:path>
                <a:path w="32384" h="17779">
                  <a:moveTo>
                    <a:pt x="31940" y="8521"/>
                  </a:moveTo>
                  <a:lnTo>
                    <a:pt x="31191" y="6718"/>
                  </a:lnTo>
                  <a:lnTo>
                    <a:pt x="29895" y="5410"/>
                  </a:lnTo>
                  <a:lnTo>
                    <a:pt x="29616" y="5156"/>
                  </a:lnTo>
                  <a:lnTo>
                    <a:pt x="29273" y="5029"/>
                  </a:lnTo>
                  <a:lnTo>
                    <a:pt x="28981" y="4800"/>
                  </a:lnTo>
                  <a:lnTo>
                    <a:pt x="29806" y="5981"/>
                  </a:lnTo>
                  <a:lnTo>
                    <a:pt x="30378" y="7327"/>
                  </a:lnTo>
                  <a:lnTo>
                    <a:pt x="30378" y="12661"/>
                  </a:lnTo>
                  <a:lnTo>
                    <a:pt x="27228" y="15786"/>
                  </a:lnTo>
                  <a:lnTo>
                    <a:pt x="23329" y="15786"/>
                  </a:lnTo>
                  <a:lnTo>
                    <a:pt x="21780" y="15786"/>
                  </a:lnTo>
                  <a:lnTo>
                    <a:pt x="20421" y="15176"/>
                  </a:lnTo>
                  <a:lnTo>
                    <a:pt x="19265" y="14351"/>
                  </a:lnTo>
                  <a:lnTo>
                    <a:pt x="20535" y="16141"/>
                  </a:lnTo>
                  <a:lnTo>
                    <a:pt x="22529" y="17373"/>
                  </a:lnTo>
                  <a:lnTo>
                    <a:pt x="28803" y="17373"/>
                  </a:lnTo>
                  <a:lnTo>
                    <a:pt x="31940" y="14236"/>
                  </a:lnTo>
                  <a:lnTo>
                    <a:pt x="31940" y="8521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8630059" y="8180842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4018" y="0"/>
                  </a:moveTo>
                  <a:lnTo>
                    <a:pt x="2668" y="394"/>
                  </a:lnTo>
                  <a:lnTo>
                    <a:pt x="1958" y="878"/>
                  </a:lnTo>
                  <a:lnTo>
                    <a:pt x="1418" y="1519"/>
                  </a:lnTo>
                  <a:lnTo>
                    <a:pt x="236" y="2848"/>
                  </a:lnTo>
                  <a:lnTo>
                    <a:pt x="0" y="4548"/>
                  </a:lnTo>
                  <a:lnTo>
                    <a:pt x="844" y="5313"/>
                  </a:lnTo>
                  <a:lnTo>
                    <a:pt x="1699" y="6067"/>
                  </a:lnTo>
                  <a:lnTo>
                    <a:pt x="3309" y="5583"/>
                  </a:lnTo>
                  <a:lnTo>
                    <a:pt x="4469" y="4244"/>
                  </a:lnTo>
                  <a:lnTo>
                    <a:pt x="5032" y="3602"/>
                  </a:lnTo>
                  <a:lnTo>
                    <a:pt x="5403" y="2825"/>
                  </a:lnTo>
                  <a:lnTo>
                    <a:pt x="5617" y="1418"/>
                  </a:lnTo>
                  <a:lnTo>
                    <a:pt x="5459" y="810"/>
                  </a:lnTo>
                  <a:lnTo>
                    <a:pt x="5065" y="450"/>
                  </a:lnTo>
                  <a:lnTo>
                    <a:pt x="4638" y="78"/>
                  </a:lnTo>
                  <a:lnTo>
                    <a:pt x="4018" y="0"/>
                  </a:lnTo>
                  <a:close/>
                </a:path>
              </a:pathLst>
            </a:custGeom>
            <a:solidFill>
              <a:srgbClr val="F5A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8632095" y="821976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1" y="0"/>
                  </a:moveTo>
                  <a:lnTo>
                    <a:pt x="5730" y="0"/>
                  </a:lnTo>
                  <a:lnTo>
                    <a:pt x="3748" y="810"/>
                  </a:lnTo>
                  <a:lnTo>
                    <a:pt x="821" y="3726"/>
                  </a:lnTo>
                  <a:lnTo>
                    <a:pt x="0" y="5707"/>
                  </a:lnTo>
                  <a:lnTo>
                    <a:pt x="0" y="12056"/>
                  </a:lnTo>
                  <a:lnTo>
                    <a:pt x="3489" y="15546"/>
                  </a:lnTo>
                  <a:lnTo>
                    <a:pt x="12101" y="15546"/>
                  </a:lnTo>
                  <a:lnTo>
                    <a:pt x="15591" y="12056"/>
                  </a:lnTo>
                  <a:lnTo>
                    <a:pt x="15591" y="7767"/>
                  </a:lnTo>
                  <a:lnTo>
                    <a:pt x="15591" y="3467"/>
                  </a:lnTo>
                  <a:lnTo>
                    <a:pt x="12101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8633736" y="822139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9557" y="0"/>
                  </a:moveTo>
                  <a:lnTo>
                    <a:pt x="4525" y="0"/>
                  </a:lnTo>
                  <a:lnTo>
                    <a:pt x="2960" y="641"/>
                  </a:lnTo>
                  <a:lnTo>
                    <a:pt x="641" y="2949"/>
                  </a:lnTo>
                  <a:lnTo>
                    <a:pt x="0" y="4514"/>
                  </a:lnTo>
                  <a:lnTo>
                    <a:pt x="0" y="9512"/>
                  </a:lnTo>
                  <a:lnTo>
                    <a:pt x="2758" y="12282"/>
                  </a:lnTo>
                  <a:lnTo>
                    <a:pt x="9557" y="12282"/>
                  </a:lnTo>
                  <a:lnTo>
                    <a:pt x="12315" y="9512"/>
                  </a:lnTo>
                  <a:lnTo>
                    <a:pt x="12315" y="6135"/>
                  </a:lnTo>
                  <a:lnTo>
                    <a:pt x="12315" y="2746"/>
                  </a:lnTo>
                  <a:lnTo>
                    <a:pt x="9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8634998" y="8222692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8510" y="0"/>
                  </a:moveTo>
                  <a:lnTo>
                    <a:pt x="9253" y="1013"/>
                  </a:lnTo>
                  <a:lnTo>
                    <a:pt x="9771" y="2206"/>
                  </a:lnTo>
                  <a:lnTo>
                    <a:pt x="9771" y="6934"/>
                  </a:lnTo>
                  <a:lnTo>
                    <a:pt x="7024" y="9692"/>
                  </a:lnTo>
                  <a:lnTo>
                    <a:pt x="3624" y="9692"/>
                  </a:lnTo>
                  <a:lnTo>
                    <a:pt x="2240" y="9692"/>
                  </a:lnTo>
                  <a:lnTo>
                    <a:pt x="1035" y="9152"/>
                  </a:lnTo>
                  <a:lnTo>
                    <a:pt x="0" y="8398"/>
                  </a:lnTo>
                  <a:lnTo>
                    <a:pt x="1137" y="9917"/>
                  </a:lnTo>
                  <a:lnTo>
                    <a:pt x="2836" y="10987"/>
                  </a:lnTo>
                  <a:lnTo>
                    <a:pt x="8296" y="10987"/>
                  </a:lnTo>
                  <a:lnTo>
                    <a:pt x="11054" y="8218"/>
                  </a:lnTo>
                  <a:lnTo>
                    <a:pt x="11054" y="2825"/>
                  </a:lnTo>
                  <a:lnTo>
                    <a:pt x="10019" y="1125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8661952" y="8234332"/>
              <a:ext cx="138430" cy="10160"/>
            </a:xfrm>
            <a:custGeom>
              <a:avLst/>
              <a:gdLst/>
              <a:ahLst/>
              <a:cxnLst/>
              <a:rect l="l" t="t" r="r" b="b"/>
              <a:pathLst>
                <a:path w="138429" h="10159">
                  <a:moveTo>
                    <a:pt x="130486" y="0"/>
                  </a:moveTo>
                  <a:lnTo>
                    <a:pt x="7947" y="0"/>
                  </a:lnTo>
                  <a:lnTo>
                    <a:pt x="2375" y="4187"/>
                  </a:lnTo>
                  <a:lnTo>
                    <a:pt x="0" y="10075"/>
                  </a:lnTo>
                  <a:lnTo>
                    <a:pt x="138434" y="10075"/>
                  </a:lnTo>
                  <a:lnTo>
                    <a:pt x="136058" y="4187"/>
                  </a:lnTo>
                  <a:lnTo>
                    <a:pt x="130486" y="0"/>
                  </a:lnTo>
                  <a:close/>
                </a:path>
              </a:pathLst>
            </a:custGeom>
            <a:solidFill>
              <a:srgbClr val="201D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8661955" y="8234335"/>
              <a:ext cx="138430" cy="10160"/>
            </a:xfrm>
            <a:custGeom>
              <a:avLst/>
              <a:gdLst/>
              <a:ahLst/>
              <a:cxnLst/>
              <a:rect l="l" t="t" r="r" b="b"/>
              <a:pathLst>
                <a:path w="138429" h="10159">
                  <a:moveTo>
                    <a:pt x="130475" y="0"/>
                  </a:moveTo>
                  <a:lnTo>
                    <a:pt x="123776" y="0"/>
                  </a:lnTo>
                  <a:lnTo>
                    <a:pt x="7947" y="0"/>
                  </a:lnTo>
                  <a:lnTo>
                    <a:pt x="2375" y="4176"/>
                  </a:lnTo>
                  <a:lnTo>
                    <a:pt x="0" y="10075"/>
                  </a:lnTo>
                  <a:lnTo>
                    <a:pt x="1519" y="10075"/>
                  </a:lnTo>
                  <a:lnTo>
                    <a:pt x="4356" y="5718"/>
                  </a:lnTo>
                  <a:lnTo>
                    <a:pt x="9073" y="2758"/>
                  </a:lnTo>
                  <a:lnTo>
                    <a:pt x="129349" y="2758"/>
                  </a:lnTo>
                  <a:lnTo>
                    <a:pt x="134066" y="5718"/>
                  </a:lnTo>
                  <a:lnTo>
                    <a:pt x="136914" y="10075"/>
                  </a:lnTo>
                  <a:lnTo>
                    <a:pt x="138434" y="10075"/>
                  </a:lnTo>
                  <a:lnTo>
                    <a:pt x="136058" y="4176"/>
                  </a:lnTo>
                  <a:lnTo>
                    <a:pt x="130475" y="0"/>
                  </a:lnTo>
                  <a:close/>
                </a:path>
              </a:pathLst>
            </a:custGeom>
            <a:solidFill>
              <a:srgbClr val="04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6" name="object 19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2542" y="8111587"/>
              <a:ext cx="103389" cy="53121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8642041" y="8163421"/>
              <a:ext cx="178435" cy="19050"/>
            </a:xfrm>
            <a:custGeom>
              <a:avLst/>
              <a:gdLst/>
              <a:ahLst/>
              <a:cxnLst/>
              <a:rect l="l" t="t" r="r" b="b"/>
              <a:pathLst>
                <a:path w="178434" h="19050">
                  <a:moveTo>
                    <a:pt x="176282" y="0"/>
                  </a:moveTo>
                  <a:lnTo>
                    <a:pt x="174897" y="0"/>
                  </a:lnTo>
                  <a:lnTo>
                    <a:pt x="1981" y="0"/>
                  </a:lnTo>
                  <a:lnTo>
                    <a:pt x="0" y="1925"/>
                  </a:lnTo>
                  <a:lnTo>
                    <a:pt x="33840" y="18957"/>
                  </a:lnTo>
                  <a:lnTo>
                    <a:pt x="45435" y="18957"/>
                  </a:lnTo>
                  <a:lnTo>
                    <a:pt x="27468" y="4615"/>
                  </a:lnTo>
                  <a:lnTo>
                    <a:pt x="50366" y="18957"/>
                  </a:lnTo>
                  <a:lnTo>
                    <a:pt x="127897" y="18957"/>
                  </a:lnTo>
                  <a:lnTo>
                    <a:pt x="150783" y="4615"/>
                  </a:lnTo>
                  <a:lnTo>
                    <a:pt x="132805" y="18957"/>
                  </a:lnTo>
                  <a:lnTo>
                    <a:pt x="146145" y="18957"/>
                  </a:lnTo>
                  <a:lnTo>
                    <a:pt x="154024" y="16519"/>
                  </a:lnTo>
                  <a:lnTo>
                    <a:pt x="164422" y="11156"/>
                  </a:lnTo>
                  <a:lnTo>
                    <a:pt x="177362" y="3354"/>
                  </a:lnTo>
                  <a:lnTo>
                    <a:pt x="178252" y="1925"/>
                  </a:lnTo>
                  <a:lnTo>
                    <a:pt x="176282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8" name="object 198"/>
          <p:cNvSpPr txBox="1"/>
          <p:nvPr/>
        </p:nvSpPr>
        <p:spPr>
          <a:xfrm>
            <a:off x="8761531" y="7951631"/>
            <a:ext cx="2501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option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9507244" y="7951631"/>
            <a:ext cx="2501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option</a:t>
            </a:r>
            <a:endParaRPr sz="600">
              <a:latin typeface="BLUETTI 1.0 Light"/>
              <a:cs typeface="BLUETTI 1.0 Light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7984087" y="7804810"/>
            <a:ext cx="1395095" cy="464184"/>
            <a:chOff x="7984087" y="7804810"/>
            <a:chExt cx="1395095" cy="464184"/>
          </a:xfrm>
        </p:grpSpPr>
        <p:sp>
          <p:nvSpPr>
            <p:cNvPr id="201" name="object 201"/>
            <p:cNvSpPr/>
            <p:nvPr/>
          </p:nvSpPr>
          <p:spPr>
            <a:xfrm>
              <a:off x="7985675" y="7808121"/>
              <a:ext cx="418465" cy="459740"/>
            </a:xfrm>
            <a:custGeom>
              <a:avLst/>
              <a:gdLst/>
              <a:ahLst/>
              <a:cxnLst/>
              <a:rect l="l" t="t" r="r" b="b"/>
              <a:pathLst>
                <a:path w="418465" h="459740">
                  <a:moveTo>
                    <a:pt x="370396" y="459173"/>
                  </a:moveTo>
                  <a:lnTo>
                    <a:pt x="47878" y="459173"/>
                  </a:lnTo>
                  <a:lnTo>
                    <a:pt x="29241" y="455411"/>
                  </a:lnTo>
                  <a:lnTo>
                    <a:pt x="14022" y="445150"/>
                  </a:lnTo>
                  <a:lnTo>
                    <a:pt x="3762" y="429932"/>
                  </a:lnTo>
                  <a:lnTo>
                    <a:pt x="0" y="411295"/>
                  </a:lnTo>
                  <a:lnTo>
                    <a:pt x="0" y="47878"/>
                  </a:lnTo>
                  <a:lnTo>
                    <a:pt x="3762" y="29241"/>
                  </a:lnTo>
                  <a:lnTo>
                    <a:pt x="14022" y="14022"/>
                  </a:lnTo>
                  <a:lnTo>
                    <a:pt x="29241" y="3762"/>
                  </a:lnTo>
                  <a:lnTo>
                    <a:pt x="47878" y="0"/>
                  </a:lnTo>
                  <a:lnTo>
                    <a:pt x="370396" y="0"/>
                  </a:lnTo>
                  <a:lnTo>
                    <a:pt x="389033" y="3762"/>
                  </a:lnTo>
                  <a:lnTo>
                    <a:pt x="404252" y="14022"/>
                  </a:lnTo>
                  <a:lnTo>
                    <a:pt x="414512" y="29241"/>
                  </a:lnTo>
                  <a:lnTo>
                    <a:pt x="418274" y="47878"/>
                  </a:lnTo>
                  <a:lnTo>
                    <a:pt x="418274" y="411295"/>
                  </a:lnTo>
                  <a:lnTo>
                    <a:pt x="414512" y="429932"/>
                  </a:lnTo>
                  <a:lnTo>
                    <a:pt x="404252" y="445150"/>
                  </a:lnTo>
                  <a:lnTo>
                    <a:pt x="389033" y="455411"/>
                  </a:lnTo>
                  <a:lnTo>
                    <a:pt x="370396" y="459173"/>
                  </a:lnTo>
                  <a:close/>
                </a:path>
              </a:pathLst>
            </a:custGeom>
            <a:ln w="3175">
              <a:solidFill>
                <a:srgbClr val="605F5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2" name="object 20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60919" y="8018452"/>
              <a:ext cx="80086" cy="181809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51186" y="8017398"/>
              <a:ext cx="73874" cy="187195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271608" y="8016312"/>
              <a:ext cx="66824" cy="186356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221612" y="7890949"/>
              <a:ext cx="95464" cy="77883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087015" y="7870822"/>
              <a:ext cx="96297" cy="93782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9147388" y="7806397"/>
              <a:ext cx="229870" cy="460375"/>
            </a:xfrm>
            <a:custGeom>
              <a:avLst/>
              <a:gdLst/>
              <a:ahLst/>
              <a:cxnLst/>
              <a:rect l="l" t="t" r="r" b="b"/>
              <a:pathLst>
                <a:path w="229870" h="460375">
                  <a:moveTo>
                    <a:pt x="197525" y="460006"/>
                  </a:moveTo>
                  <a:lnTo>
                    <a:pt x="32185" y="460006"/>
                  </a:lnTo>
                  <a:lnTo>
                    <a:pt x="19657" y="457477"/>
                  </a:lnTo>
                  <a:lnTo>
                    <a:pt x="9426" y="450579"/>
                  </a:lnTo>
                  <a:lnTo>
                    <a:pt x="2529" y="440349"/>
                  </a:lnTo>
                  <a:lnTo>
                    <a:pt x="0" y="427821"/>
                  </a:lnTo>
                  <a:lnTo>
                    <a:pt x="0" y="32174"/>
                  </a:lnTo>
                  <a:lnTo>
                    <a:pt x="2529" y="19647"/>
                  </a:lnTo>
                  <a:lnTo>
                    <a:pt x="9426" y="9421"/>
                  </a:lnTo>
                  <a:lnTo>
                    <a:pt x="19657" y="2527"/>
                  </a:lnTo>
                  <a:lnTo>
                    <a:pt x="32185" y="0"/>
                  </a:lnTo>
                  <a:lnTo>
                    <a:pt x="197525" y="0"/>
                  </a:lnTo>
                  <a:lnTo>
                    <a:pt x="210053" y="2527"/>
                  </a:lnTo>
                  <a:lnTo>
                    <a:pt x="220283" y="9421"/>
                  </a:lnTo>
                  <a:lnTo>
                    <a:pt x="227181" y="19647"/>
                  </a:lnTo>
                  <a:lnTo>
                    <a:pt x="229710" y="32174"/>
                  </a:lnTo>
                  <a:lnTo>
                    <a:pt x="229710" y="427821"/>
                  </a:lnTo>
                  <a:lnTo>
                    <a:pt x="227181" y="440349"/>
                  </a:lnTo>
                  <a:lnTo>
                    <a:pt x="220283" y="450579"/>
                  </a:lnTo>
                  <a:lnTo>
                    <a:pt x="210053" y="457477"/>
                  </a:lnTo>
                  <a:lnTo>
                    <a:pt x="197525" y="460006"/>
                  </a:lnTo>
                  <a:close/>
                </a:path>
              </a:pathLst>
            </a:custGeom>
            <a:ln w="3175">
              <a:solidFill>
                <a:srgbClr val="605F5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8" name="object 20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08403" y="7919824"/>
              <a:ext cx="102725" cy="140225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208565" y="8088345"/>
              <a:ext cx="102398" cy="141389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9208340" y="7855982"/>
              <a:ext cx="106680" cy="36195"/>
            </a:xfrm>
            <a:custGeom>
              <a:avLst/>
              <a:gdLst/>
              <a:ahLst/>
              <a:cxnLst/>
              <a:rect l="l" t="t" r="r" b="b"/>
              <a:pathLst>
                <a:path w="106679" h="36195">
                  <a:moveTo>
                    <a:pt x="104661" y="0"/>
                  </a:moveTo>
                  <a:lnTo>
                    <a:pt x="3906" y="0"/>
                  </a:lnTo>
                  <a:lnTo>
                    <a:pt x="1756" y="0"/>
                  </a:lnTo>
                  <a:lnTo>
                    <a:pt x="0" y="1733"/>
                  </a:lnTo>
                  <a:lnTo>
                    <a:pt x="0" y="33851"/>
                  </a:lnTo>
                  <a:lnTo>
                    <a:pt x="1756" y="35585"/>
                  </a:lnTo>
                  <a:lnTo>
                    <a:pt x="104661" y="35585"/>
                  </a:lnTo>
                  <a:lnTo>
                    <a:pt x="106417" y="33851"/>
                  </a:lnTo>
                  <a:lnTo>
                    <a:pt x="106417" y="1733"/>
                  </a:lnTo>
                  <a:lnTo>
                    <a:pt x="104661" y="0"/>
                  </a:lnTo>
                  <a:close/>
                </a:path>
              </a:pathLst>
            </a:custGeom>
            <a:solidFill>
              <a:srgbClr val="CFDE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9208351" y="7865853"/>
              <a:ext cx="106680" cy="16510"/>
            </a:xfrm>
            <a:custGeom>
              <a:avLst/>
              <a:gdLst/>
              <a:ahLst/>
              <a:cxnLst/>
              <a:rect l="l" t="t" r="r" b="b"/>
              <a:pathLst>
                <a:path w="106679" h="16509">
                  <a:moveTo>
                    <a:pt x="106406" y="0"/>
                  </a:moveTo>
                  <a:lnTo>
                    <a:pt x="0" y="0"/>
                  </a:lnTo>
                  <a:lnTo>
                    <a:pt x="0" y="16154"/>
                  </a:lnTo>
                  <a:lnTo>
                    <a:pt x="106406" y="16154"/>
                  </a:lnTo>
                  <a:lnTo>
                    <a:pt x="106406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9208338" y="7884868"/>
              <a:ext cx="106680" cy="6350"/>
            </a:xfrm>
            <a:custGeom>
              <a:avLst/>
              <a:gdLst/>
              <a:ahLst/>
              <a:cxnLst/>
              <a:rect l="l" t="t" r="r" b="b"/>
              <a:pathLst>
                <a:path w="106679" h="6350">
                  <a:moveTo>
                    <a:pt x="106413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762" y="5080"/>
                  </a:lnTo>
                  <a:lnTo>
                    <a:pt x="762" y="6350"/>
                  </a:lnTo>
                  <a:lnTo>
                    <a:pt x="105651" y="6350"/>
                  </a:lnTo>
                  <a:lnTo>
                    <a:pt x="105651" y="5080"/>
                  </a:lnTo>
                  <a:lnTo>
                    <a:pt x="106413" y="5080"/>
                  </a:lnTo>
                  <a:lnTo>
                    <a:pt x="106413" y="0"/>
                  </a:lnTo>
                  <a:close/>
                </a:path>
              </a:pathLst>
            </a:custGeom>
            <a:solidFill>
              <a:srgbClr val="CEDC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9208338" y="7884868"/>
              <a:ext cx="106680" cy="6985"/>
            </a:xfrm>
            <a:custGeom>
              <a:avLst/>
              <a:gdLst/>
              <a:ahLst/>
              <a:cxnLst/>
              <a:rect l="l" t="t" r="r" b="b"/>
              <a:pathLst>
                <a:path w="106679" h="6984">
                  <a:moveTo>
                    <a:pt x="8039" y="0"/>
                  </a:moveTo>
                  <a:lnTo>
                    <a:pt x="0" y="0"/>
                  </a:lnTo>
                  <a:lnTo>
                    <a:pt x="0" y="4978"/>
                  </a:lnTo>
                  <a:lnTo>
                    <a:pt x="1752" y="6705"/>
                  </a:lnTo>
                  <a:lnTo>
                    <a:pt x="8039" y="6705"/>
                  </a:lnTo>
                  <a:lnTo>
                    <a:pt x="8039" y="0"/>
                  </a:lnTo>
                  <a:close/>
                </a:path>
                <a:path w="106679" h="6984">
                  <a:moveTo>
                    <a:pt x="106413" y="63"/>
                  </a:moveTo>
                  <a:lnTo>
                    <a:pt x="98425" y="63"/>
                  </a:lnTo>
                  <a:lnTo>
                    <a:pt x="98425" y="6705"/>
                  </a:lnTo>
                  <a:lnTo>
                    <a:pt x="104660" y="6705"/>
                  </a:lnTo>
                  <a:lnTo>
                    <a:pt x="106413" y="4978"/>
                  </a:lnTo>
                  <a:lnTo>
                    <a:pt x="106413" y="63"/>
                  </a:lnTo>
                  <a:close/>
                </a:path>
              </a:pathLst>
            </a:custGeom>
            <a:solidFill>
              <a:srgbClr val="9CB5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9257355" y="7878928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90" h="1904">
                  <a:moveTo>
                    <a:pt x="8049" y="0"/>
                  </a:moveTo>
                  <a:lnTo>
                    <a:pt x="765" y="0"/>
                  </a:lnTo>
                  <a:lnTo>
                    <a:pt x="337" y="0"/>
                  </a:lnTo>
                  <a:lnTo>
                    <a:pt x="0" y="337"/>
                  </a:lnTo>
                  <a:lnTo>
                    <a:pt x="0" y="1182"/>
                  </a:lnTo>
                  <a:lnTo>
                    <a:pt x="337" y="1519"/>
                  </a:lnTo>
                  <a:lnTo>
                    <a:pt x="8049" y="1519"/>
                  </a:lnTo>
                  <a:lnTo>
                    <a:pt x="8386" y="1182"/>
                  </a:lnTo>
                  <a:lnTo>
                    <a:pt x="8386" y="337"/>
                  </a:lnTo>
                  <a:lnTo>
                    <a:pt x="8049" y="0"/>
                  </a:lnTo>
                  <a:close/>
                </a:path>
              </a:pathLst>
            </a:custGeom>
            <a:solidFill>
              <a:srgbClr val="C3D2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9254977" y="7855982"/>
              <a:ext cx="13335" cy="19685"/>
            </a:xfrm>
            <a:custGeom>
              <a:avLst/>
              <a:gdLst/>
              <a:ahLst/>
              <a:cxnLst/>
              <a:rect l="l" t="t" r="r" b="b"/>
              <a:pathLst>
                <a:path w="13334" h="19684">
                  <a:moveTo>
                    <a:pt x="13148" y="0"/>
                  </a:moveTo>
                  <a:lnTo>
                    <a:pt x="0" y="0"/>
                  </a:lnTo>
                  <a:lnTo>
                    <a:pt x="0" y="17618"/>
                  </a:lnTo>
                  <a:lnTo>
                    <a:pt x="1711" y="19317"/>
                  </a:lnTo>
                  <a:lnTo>
                    <a:pt x="11437" y="19317"/>
                  </a:lnTo>
                  <a:lnTo>
                    <a:pt x="13148" y="17618"/>
                  </a:lnTo>
                  <a:lnTo>
                    <a:pt x="13148" y="0"/>
                  </a:lnTo>
                  <a:close/>
                </a:path>
              </a:pathLst>
            </a:custGeom>
            <a:solidFill>
              <a:srgbClr val="4152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9258236" y="7861792"/>
              <a:ext cx="6985" cy="11430"/>
            </a:xfrm>
            <a:custGeom>
              <a:avLst/>
              <a:gdLst/>
              <a:ahLst/>
              <a:cxnLst/>
              <a:rect l="l" t="t" r="r" b="b"/>
              <a:pathLst>
                <a:path w="6984" h="11429">
                  <a:moveTo>
                    <a:pt x="3073" y="4356"/>
                  </a:moveTo>
                  <a:lnTo>
                    <a:pt x="863" y="4356"/>
                  </a:lnTo>
                  <a:lnTo>
                    <a:pt x="2374" y="2870"/>
                  </a:lnTo>
                  <a:lnTo>
                    <a:pt x="2959" y="2222"/>
                  </a:lnTo>
                  <a:lnTo>
                    <a:pt x="2933" y="533"/>
                  </a:lnTo>
                  <a:lnTo>
                    <a:pt x="2387" y="0"/>
                  </a:lnTo>
                  <a:lnTo>
                    <a:pt x="863" y="0"/>
                  </a:lnTo>
                  <a:lnTo>
                    <a:pt x="393" y="228"/>
                  </a:lnTo>
                  <a:lnTo>
                    <a:pt x="0" y="723"/>
                  </a:lnTo>
                  <a:lnTo>
                    <a:pt x="444" y="1066"/>
                  </a:lnTo>
                  <a:lnTo>
                    <a:pt x="762" y="698"/>
                  </a:lnTo>
                  <a:lnTo>
                    <a:pt x="1041" y="533"/>
                  </a:lnTo>
                  <a:lnTo>
                    <a:pt x="1930" y="533"/>
                  </a:lnTo>
                  <a:lnTo>
                    <a:pt x="2108" y="698"/>
                  </a:lnTo>
                  <a:lnTo>
                    <a:pt x="2171" y="2222"/>
                  </a:lnTo>
                  <a:lnTo>
                    <a:pt x="1841" y="2590"/>
                  </a:lnTo>
                  <a:lnTo>
                    <a:pt x="127" y="4356"/>
                  </a:lnTo>
                  <a:lnTo>
                    <a:pt x="101" y="4902"/>
                  </a:lnTo>
                  <a:lnTo>
                    <a:pt x="2997" y="4902"/>
                  </a:lnTo>
                  <a:lnTo>
                    <a:pt x="3073" y="4356"/>
                  </a:lnTo>
                  <a:close/>
                </a:path>
                <a:path w="6984" h="11429">
                  <a:moveTo>
                    <a:pt x="4610" y="10401"/>
                  </a:moveTo>
                  <a:lnTo>
                    <a:pt x="4483" y="9283"/>
                  </a:lnTo>
                  <a:lnTo>
                    <a:pt x="4089" y="8890"/>
                  </a:lnTo>
                  <a:lnTo>
                    <a:pt x="4089" y="9537"/>
                  </a:lnTo>
                  <a:lnTo>
                    <a:pt x="4089" y="10401"/>
                  </a:lnTo>
                  <a:lnTo>
                    <a:pt x="3784" y="10693"/>
                  </a:lnTo>
                  <a:lnTo>
                    <a:pt x="3581" y="10795"/>
                  </a:lnTo>
                  <a:lnTo>
                    <a:pt x="3111" y="10795"/>
                  </a:lnTo>
                  <a:lnTo>
                    <a:pt x="2908" y="10693"/>
                  </a:lnTo>
                  <a:lnTo>
                    <a:pt x="2603" y="10401"/>
                  </a:lnTo>
                  <a:lnTo>
                    <a:pt x="2603" y="9537"/>
                  </a:lnTo>
                  <a:lnTo>
                    <a:pt x="2870" y="9283"/>
                  </a:lnTo>
                  <a:lnTo>
                    <a:pt x="2997" y="9207"/>
                  </a:lnTo>
                  <a:lnTo>
                    <a:pt x="3136" y="9182"/>
                  </a:lnTo>
                  <a:lnTo>
                    <a:pt x="3225" y="9956"/>
                  </a:lnTo>
                  <a:lnTo>
                    <a:pt x="3467" y="9956"/>
                  </a:lnTo>
                  <a:lnTo>
                    <a:pt x="3556" y="9182"/>
                  </a:lnTo>
                  <a:lnTo>
                    <a:pt x="3695" y="9207"/>
                  </a:lnTo>
                  <a:lnTo>
                    <a:pt x="3848" y="9296"/>
                  </a:lnTo>
                  <a:lnTo>
                    <a:pt x="4089" y="9537"/>
                  </a:lnTo>
                  <a:lnTo>
                    <a:pt x="4089" y="8890"/>
                  </a:lnTo>
                  <a:lnTo>
                    <a:pt x="3822" y="8750"/>
                  </a:lnTo>
                  <a:lnTo>
                    <a:pt x="3556" y="8699"/>
                  </a:lnTo>
                  <a:lnTo>
                    <a:pt x="3467" y="8001"/>
                  </a:lnTo>
                  <a:lnTo>
                    <a:pt x="3225" y="8001"/>
                  </a:lnTo>
                  <a:lnTo>
                    <a:pt x="3136" y="8699"/>
                  </a:lnTo>
                  <a:lnTo>
                    <a:pt x="2870" y="8750"/>
                  </a:lnTo>
                  <a:lnTo>
                    <a:pt x="2616" y="8877"/>
                  </a:lnTo>
                  <a:lnTo>
                    <a:pt x="2197" y="9283"/>
                  </a:lnTo>
                  <a:lnTo>
                    <a:pt x="2082" y="10401"/>
                  </a:lnTo>
                  <a:lnTo>
                    <a:pt x="2197" y="10655"/>
                  </a:lnTo>
                  <a:lnTo>
                    <a:pt x="2667" y="11112"/>
                  </a:lnTo>
                  <a:lnTo>
                    <a:pt x="2997" y="11264"/>
                  </a:lnTo>
                  <a:lnTo>
                    <a:pt x="3695" y="11264"/>
                  </a:lnTo>
                  <a:lnTo>
                    <a:pt x="4025" y="11112"/>
                  </a:lnTo>
                  <a:lnTo>
                    <a:pt x="4356" y="10795"/>
                  </a:lnTo>
                  <a:lnTo>
                    <a:pt x="4495" y="10655"/>
                  </a:lnTo>
                  <a:lnTo>
                    <a:pt x="4610" y="10401"/>
                  </a:lnTo>
                  <a:close/>
                </a:path>
                <a:path w="6984" h="11429">
                  <a:moveTo>
                    <a:pt x="6718" y="2336"/>
                  </a:moveTo>
                  <a:lnTo>
                    <a:pt x="6400" y="2006"/>
                  </a:lnTo>
                  <a:lnTo>
                    <a:pt x="6210" y="1816"/>
                  </a:lnTo>
                  <a:lnTo>
                    <a:pt x="5118" y="1816"/>
                  </a:lnTo>
                  <a:lnTo>
                    <a:pt x="4864" y="1879"/>
                  </a:lnTo>
                  <a:lnTo>
                    <a:pt x="4610" y="2006"/>
                  </a:lnTo>
                  <a:lnTo>
                    <a:pt x="4610" y="584"/>
                  </a:lnTo>
                  <a:lnTo>
                    <a:pt x="6515" y="584"/>
                  </a:lnTo>
                  <a:lnTo>
                    <a:pt x="6604" y="63"/>
                  </a:lnTo>
                  <a:lnTo>
                    <a:pt x="3962" y="63"/>
                  </a:lnTo>
                  <a:lnTo>
                    <a:pt x="3962" y="2501"/>
                  </a:lnTo>
                  <a:lnTo>
                    <a:pt x="4495" y="2501"/>
                  </a:lnTo>
                  <a:lnTo>
                    <a:pt x="4724" y="2387"/>
                  </a:lnTo>
                  <a:lnTo>
                    <a:pt x="4914" y="2336"/>
                  </a:lnTo>
                  <a:lnTo>
                    <a:pt x="5689" y="2336"/>
                  </a:lnTo>
                  <a:lnTo>
                    <a:pt x="6083" y="2590"/>
                  </a:lnTo>
                  <a:lnTo>
                    <a:pt x="6083" y="4064"/>
                  </a:lnTo>
                  <a:lnTo>
                    <a:pt x="5689" y="4457"/>
                  </a:lnTo>
                  <a:lnTo>
                    <a:pt x="4648" y="4457"/>
                  </a:lnTo>
                  <a:lnTo>
                    <a:pt x="4330" y="4292"/>
                  </a:lnTo>
                  <a:lnTo>
                    <a:pt x="4025" y="3987"/>
                  </a:lnTo>
                  <a:lnTo>
                    <a:pt x="3708" y="4292"/>
                  </a:lnTo>
                  <a:lnTo>
                    <a:pt x="3708" y="4457"/>
                  </a:lnTo>
                  <a:lnTo>
                    <a:pt x="4013" y="4762"/>
                  </a:lnTo>
                  <a:lnTo>
                    <a:pt x="4457" y="4991"/>
                  </a:lnTo>
                  <a:lnTo>
                    <a:pt x="6096" y="4991"/>
                  </a:lnTo>
                  <a:lnTo>
                    <a:pt x="6642" y="4457"/>
                  </a:lnTo>
                  <a:lnTo>
                    <a:pt x="6718" y="2336"/>
                  </a:lnTo>
                  <a:close/>
                </a:path>
              </a:pathLst>
            </a:custGeom>
            <a:solidFill>
              <a:srgbClr val="EBF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/>
            <p:cNvSpPr/>
            <p:nvPr/>
          </p:nvSpPr>
          <p:spPr>
            <a:xfrm>
              <a:off x="9208351" y="7884867"/>
              <a:ext cx="106680" cy="1270"/>
            </a:xfrm>
            <a:custGeom>
              <a:avLst/>
              <a:gdLst/>
              <a:ahLst/>
              <a:cxnLst/>
              <a:rect l="l" t="t" r="r" b="b"/>
              <a:pathLst>
                <a:path w="106679" h="1270">
                  <a:moveTo>
                    <a:pt x="106406" y="0"/>
                  </a:moveTo>
                  <a:lnTo>
                    <a:pt x="0" y="0"/>
                  </a:lnTo>
                  <a:lnTo>
                    <a:pt x="0" y="675"/>
                  </a:lnTo>
                  <a:lnTo>
                    <a:pt x="106406" y="675"/>
                  </a:lnTo>
                  <a:lnTo>
                    <a:pt x="106406" y="0"/>
                  </a:lnTo>
                  <a:close/>
                </a:path>
              </a:pathLst>
            </a:custGeom>
            <a:solidFill>
              <a:srgbClr val="04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9209475" y="7890416"/>
              <a:ext cx="104775" cy="1270"/>
            </a:xfrm>
            <a:custGeom>
              <a:avLst/>
              <a:gdLst/>
              <a:ahLst/>
              <a:cxnLst/>
              <a:rect l="l" t="t" r="r" b="b"/>
              <a:pathLst>
                <a:path w="104775" h="1270">
                  <a:moveTo>
                    <a:pt x="104155" y="0"/>
                  </a:moveTo>
                  <a:lnTo>
                    <a:pt x="0" y="0"/>
                  </a:lnTo>
                  <a:lnTo>
                    <a:pt x="709" y="709"/>
                  </a:lnTo>
                  <a:lnTo>
                    <a:pt x="1688" y="1159"/>
                  </a:lnTo>
                  <a:lnTo>
                    <a:pt x="102466" y="1159"/>
                  </a:lnTo>
                  <a:lnTo>
                    <a:pt x="103445" y="709"/>
                  </a:lnTo>
                  <a:lnTo>
                    <a:pt x="104155" y="0"/>
                  </a:lnTo>
                  <a:close/>
                </a:path>
              </a:pathLst>
            </a:custGeom>
            <a:solidFill>
              <a:srgbClr val="040000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9" name="object 219"/>
          <p:cNvSpPr txBox="1"/>
          <p:nvPr/>
        </p:nvSpPr>
        <p:spPr>
          <a:xfrm>
            <a:off x="7932242" y="8301494"/>
            <a:ext cx="205168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Essential</a:t>
            </a:r>
            <a:r>
              <a:rPr sz="600" b="0" spc="-5" dirty="0">
                <a:solidFill>
                  <a:srgbClr val="231815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loads</a:t>
            </a:r>
            <a:r>
              <a:rPr sz="600" b="0" spc="204" dirty="0">
                <a:solidFill>
                  <a:srgbClr val="231815"/>
                </a:solidFill>
                <a:latin typeface="BLUETTI 1.0 Light"/>
                <a:cs typeface="BLUETTI 1.0 Light"/>
              </a:rPr>
              <a:t>  </a:t>
            </a: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EV Charger</a:t>
            </a:r>
            <a:r>
              <a:rPr sz="600" b="0" spc="300" dirty="0">
                <a:solidFill>
                  <a:srgbClr val="231815"/>
                </a:solidFill>
                <a:latin typeface="BLUETTI 1.0 Light"/>
                <a:cs typeface="BLUETTI 1.0 Light"/>
              </a:rPr>
              <a:t>  </a:t>
            </a: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Normal</a:t>
            </a:r>
            <a:r>
              <a:rPr sz="600" b="0" spc="5" dirty="0">
                <a:solidFill>
                  <a:srgbClr val="231815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loads</a:t>
            </a:r>
            <a:r>
              <a:rPr sz="600" b="0" spc="320" dirty="0">
                <a:solidFill>
                  <a:srgbClr val="231815"/>
                </a:solidFill>
                <a:latin typeface="BLUETTI 1.0 Light"/>
                <a:cs typeface="BLUETTI 1.0 Light"/>
              </a:rPr>
              <a:t>  </a:t>
            </a: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Heat </a:t>
            </a:r>
            <a:r>
              <a:rPr sz="600" b="0" spc="-20" dirty="0">
                <a:solidFill>
                  <a:srgbClr val="231815"/>
                </a:solidFill>
                <a:latin typeface="BLUETTI 1.0 Light"/>
                <a:cs typeface="BLUETTI 1.0 Light"/>
              </a:rPr>
              <a:t>pump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12012968" y="6828250"/>
            <a:ext cx="438784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Solar </a:t>
            </a: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panels</a:t>
            </a:r>
            <a:endParaRPr sz="600">
              <a:latin typeface="BLUETTI 1.0 Light"/>
              <a:cs typeface="BLUETTI 1.0 Light"/>
            </a:endParaRPr>
          </a:p>
        </p:txBody>
      </p:sp>
      <p:grpSp>
        <p:nvGrpSpPr>
          <p:cNvPr id="221" name="object 221"/>
          <p:cNvGrpSpPr/>
          <p:nvPr/>
        </p:nvGrpSpPr>
        <p:grpSpPr>
          <a:xfrm>
            <a:off x="9709212" y="6520429"/>
            <a:ext cx="2318385" cy="1196340"/>
            <a:chOff x="9709212" y="6520429"/>
            <a:chExt cx="2318385" cy="1196340"/>
          </a:xfrm>
        </p:grpSpPr>
        <p:pic>
          <p:nvPicPr>
            <p:cNvPr id="222" name="object 22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853519" y="6790321"/>
              <a:ext cx="173716" cy="141838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709212" y="7613177"/>
              <a:ext cx="130340" cy="103479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11706333" y="6712987"/>
              <a:ext cx="0" cy="119380"/>
            </a:xfrm>
            <a:custGeom>
              <a:avLst/>
              <a:gdLst/>
              <a:ahLst/>
              <a:cxnLst/>
              <a:rect l="l" t="t" r="r" b="b"/>
              <a:pathLst>
                <a:path h="119379">
                  <a:moveTo>
                    <a:pt x="0" y="119138"/>
                  </a:moveTo>
                  <a:lnTo>
                    <a:pt x="0" y="0"/>
                  </a:lnTo>
                </a:path>
              </a:pathLst>
            </a:custGeom>
            <a:ln w="5572">
              <a:solidFill>
                <a:srgbClr val="23181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5" name="object 22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683492" y="6520429"/>
              <a:ext cx="130125" cy="196782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489517" y="6827906"/>
              <a:ext cx="225342" cy="509010"/>
            </a:xfrm>
            <a:prstGeom prst="rect">
              <a:avLst/>
            </a:prstGeom>
          </p:spPr>
        </p:pic>
      </p:grpSp>
      <p:sp>
        <p:nvSpPr>
          <p:cNvPr id="227" name="object 227"/>
          <p:cNvSpPr txBox="1"/>
          <p:nvPr/>
        </p:nvSpPr>
        <p:spPr>
          <a:xfrm>
            <a:off x="11632381" y="6923289"/>
            <a:ext cx="70485" cy="40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" b="0" spc="-10" dirty="0">
                <a:solidFill>
                  <a:srgbClr val="DCDBDB"/>
                </a:solidFill>
                <a:latin typeface="BLUETTI 1.0 Medium"/>
                <a:cs typeface="BLUETTI 1.0 Medium"/>
              </a:rPr>
              <a:t>EP2000</a:t>
            </a:r>
            <a:endParaRPr sz="100">
              <a:latin typeface="BLUETTI 1.0 Medium"/>
              <a:cs typeface="BLUETTI 1.0 Medium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11637898" y="7005749"/>
            <a:ext cx="64769" cy="40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" b="0" spc="-20" dirty="0">
                <a:solidFill>
                  <a:srgbClr val="DCDBDB"/>
                </a:solidFill>
                <a:latin typeface="BLUETTI 1.0 Medium"/>
                <a:cs typeface="BLUETTI 1.0 Medium"/>
              </a:rPr>
              <a:t>HV800</a:t>
            </a:r>
            <a:endParaRPr sz="100">
              <a:latin typeface="BLUETTI 1.0 Medium"/>
              <a:cs typeface="BLUETTI 1.0 Medium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11646960" y="7125585"/>
            <a:ext cx="55880" cy="40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" b="0" spc="-20" dirty="0">
                <a:solidFill>
                  <a:srgbClr val="DCDBDB"/>
                </a:solidFill>
                <a:latin typeface="BLUETTI 1.0 Medium"/>
                <a:cs typeface="BLUETTI 1.0 Medium"/>
              </a:rPr>
              <a:t>B700</a:t>
            </a:r>
            <a:endParaRPr sz="100">
              <a:latin typeface="BLUETTI 1.0 Medium"/>
              <a:cs typeface="BLUETTI 1.0 Medium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11646960" y="7249717"/>
            <a:ext cx="55880" cy="40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" b="0" spc="-20" dirty="0">
                <a:solidFill>
                  <a:srgbClr val="DCDBDB"/>
                </a:solidFill>
                <a:latin typeface="BLUETTI 1.0 Medium"/>
                <a:cs typeface="BLUETTI 1.0 Medium"/>
              </a:rPr>
              <a:t>B700</a:t>
            </a:r>
            <a:endParaRPr sz="100">
              <a:latin typeface="BLUETTI 1.0 Medium"/>
              <a:cs typeface="BLUETTI 1.0 Medium"/>
            </a:endParaRPr>
          </a:p>
        </p:txBody>
      </p:sp>
      <p:pic>
        <p:nvPicPr>
          <p:cNvPr id="231" name="object 23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1489517" y="7389152"/>
            <a:ext cx="225342" cy="508999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11632381" y="7484523"/>
            <a:ext cx="70485" cy="40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" b="0" spc="-10" dirty="0">
                <a:solidFill>
                  <a:srgbClr val="DCDBDB"/>
                </a:solidFill>
                <a:latin typeface="BLUETTI 1.0 Medium"/>
                <a:cs typeface="BLUETTI 1.0 Medium"/>
              </a:rPr>
              <a:t>EP2000</a:t>
            </a:r>
            <a:endParaRPr sz="100">
              <a:latin typeface="BLUETTI 1.0 Medium"/>
              <a:cs typeface="BLUETTI 1.0 Medium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11637898" y="7566973"/>
            <a:ext cx="64769" cy="40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" b="0" spc="-20" dirty="0">
                <a:solidFill>
                  <a:srgbClr val="DCDBDB"/>
                </a:solidFill>
                <a:latin typeface="BLUETTI 1.0 Medium"/>
                <a:cs typeface="BLUETTI 1.0 Medium"/>
              </a:rPr>
              <a:t>HV800</a:t>
            </a:r>
            <a:endParaRPr sz="100">
              <a:latin typeface="BLUETTI 1.0 Medium"/>
              <a:cs typeface="BLUETTI 1.0 Medium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1646960" y="7686809"/>
            <a:ext cx="55880" cy="40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" b="0" spc="-20" dirty="0">
                <a:solidFill>
                  <a:srgbClr val="DCDBDB"/>
                </a:solidFill>
                <a:latin typeface="BLUETTI 1.0 Medium"/>
                <a:cs typeface="BLUETTI 1.0 Medium"/>
              </a:rPr>
              <a:t>B700</a:t>
            </a:r>
            <a:endParaRPr sz="100">
              <a:latin typeface="BLUETTI 1.0 Medium"/>
              <a:cs typeface="BLUETTI 1.0 Medium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11646960" y="7810952"/>
            <a:ext cx="55880" cy="40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" b="0" spc="-20" dirty="0">
                <a:solidFill>
                  <a:srgbClr val="DCDBDB"/>
                </a:solidFill>
                <a:latin typeface="BLUETTI 1.0 Medium"/>
                <a:cs typeface="BLUETTI 1.0 Medium"/>
              </a:rPr>
              <a:t>B700</a:t>
            </a:r>
            <a:endParaRPr sz="100">
              <a:latin typeface="BLUETTI 1.0 Medium"/>
              <a:cs typeface="BLUETTI 1.0 Medium"/>
            </a:endParaRPr>
          </a:p>
        </p:txBody>
      </p:sp>
      <p:pic>
        <p:nvPicPr>
          <p:cNvPr id="236" name="object 236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1489517" y="7950386"/>
            <a:ext cx="225342" cy="508999"/>
          </a:xfrm>
          <a:prstGeom prst="rect">
            <a:avLst/>
          </a:prstGeom>
        </p:spPr>
      </p:pic>
      <p:sp>
        <p:nvSpPr>
          <p:cNvPr id="237" name="object 237"/>
          <p:cNvSpPr txBox="1"/>
          <p:nvPr/>
        </p:nvSpPr>
        <p:spPr>
          <a:xfrm>
            <a:off x="11632381" y="8045763"/>
            <a:ext cx="70485" cy="40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" b="0" spc="-10" dirty="0">
                <a:solidFill>
                  <a:srgbClr val="DCDBDB"/>
                </a:solidFill>
                <a:latin typeface="BLUETTI 1.0 Medium"/>
                <a:cs typeface="BLUETTI 1.0 Medium"/>
              </a:rPr>
              <a:t>EP2000</a:t>
            </a:r>
            <a:endParaRPr sz="100">
              <a:latin typeface="BLUETTI 1.0 Medium"/>
              <a:cs typeface="BLUETTI 1.0 Medium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11637898" y="8128201"/>
            <a:ext cx="64769" cy="40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" b="0" spc="-20" dirty="0">
                <a:solidFill>
                  <a:srgbClr val="DCDBDB"/>
                </a:solidFill>
                <a:latin typeface="BLUETTI 1.0 Medium"/>
                <a:cs typeface="BLUETTI 1.0 Medium"/>
              </a:rPr>
              <a:t>HV800</a:t>
            </a:r>
            <a:endParaRPr sz="100">
              <a:latin typeface="BLUETTI 1.0 Medium"/>
              <a:cs typeface="BLUETTI 1.0 Medium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11646960" y="8248037"/>
            <a:ext cx="55880" cy="40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" b="0" spc="-20" dirty="0">
                <a:solidFill>
                  <a:srgbClr val="DCDBDB"/>
                </a:solidFill>
                <a:latin typeface="BLUETTI 1.0 Medium"/>
                <a:cs typeface="BLUETTI 1.0 Medium"/>
              </a:rPr>
              <a:t>B700</a:t>
            </a:r>
            <a:endParaRPr sz="100">
              <a:latin typeface="BLUETTI 1.0 Medium"/>
              <a:cs typeface="BLUETTI 1.0 Medium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11646960" y="8372181"/>
            <a:ext cx="55880" cy="40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" b="0" spc="-20" dirty="0">
                <a:solidFill>
                  <a:srgbClr val="DCDBDB"/>
                </a:solidFill>
                <a:latin typeface="BLUETTI 1.0 Medium"/>
                <a:cs typeface="BLUETTI 1.0 Medium"/>
              </a:rPr>
              <a:t>B700</a:t>
            </a:r>
            <a:endParaRPr sz="100">
              <a:latin typeface="BLUETTI 1.0 Medium"/>
              <a:cs typeface="BLUETTI 1.0 Medium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8828586" y="7070112"/>
            <a:ext cx="638175" cy="0"/>
          </a:xfrm>
          <a:custGeom>
            <a:avLst/>
            <a:gdLst/>
            <a:ahLst/>
            <a:cxnLst/>
            <a:rect l="l" t="t" r="r" b="b"/>
            <a:pathLst>
              <a:path w="638175">
                <a:moveTo>
                  <a:pt x="0" y="0"/>
                </a:moveTo>
                <a:lnTo>
                  <a:pt x="637572" y="0"/>
                </a:lnTo>
              </a:path>
            </a:pathLst>
          </a:custGeom>
          <a:ln w="3377">
            <a:solidFill>
              <a:srgbClr val="2218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 txBox="1"/>
          <p:nvPr/>
        </p:nvSpPr>
        <p:spPr>
          <a:xfrm>
            <a:off x="9401975" y="7217953"/>
            <a:ext cx="29591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AC</a:t>
            </a:r>
            <a:r>
              <a:rPr sz="600" b="0" spc="-20" dirty="0">
                <a:solidFill>
                  <a:srgbClr val="231815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231815"/>
                </a:solidFill>
                <a:latin typeface="BLUETTI 1.0 Light"/>
                <a:cs typeface="BLUETTI 1.0 Light"/>
              </a:rPr>
              <a:t>PDU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10834423" y="7893076"/>
            <a:ext cx="1739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spc="-20" dirty="0">
                <a:solidFill>
                  <a:srgbClr val="231815"/>
                </a:solidFill>
                <a:latin typeface="BLUETTI 1.0 Light"/>
                <a:cs typeface="BLUETTI 1.0 Light"/>
              </a:rPr>
              <a:t>Grid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10717154" y="8025625"/>
            <a:ext cx="29146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Backup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10834423" y="7332244"/>
            <a:ext cx="17399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spc="-20" dirty="0">
                <a:solidFill>
                  <a:srgbClr val="231815"/>
                </a:solidFill>
                <a:latin typeface="BLUETTI 1.0 Light"/>
                <a:cs typeface="BLUETTI 1.0 Light"/>
              </a:rPr>
              <a:t>Grid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10717154" y="7469454"/>
            <a:ext cx="29146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Backup</a:t>
            </a:r>
            <a:endParaRPr sz="600">
              <a:latin typeface="BLUETTI 1.0 Light"/>
              <a:cs typeface="BLUETTI 1.0 Light"/>
            </a:endParaRPr>
          </a:p>
        </p:txBody>
      </p:sp>
      <p:grpSp>
        <p:nvGrpSpPr>
          <p:cNvPr id="247" name="object 247"/>
          <p:cNvGrpSpPr/>
          <p:nvPr/>
        </p:nvGrpSpPr>
        <p:grpSpPr>
          <a:xfrm>
            <a:off x="9462851" y="7069112"/>
            <a:ext cx="2028825" cy="415290"/>
            <a:chOff x="9462851" y="7069112"/>
            <a:chExt cx="2028825" cy="415290"/>
          </a:xfrm>
        </p:grpSpPr>
        <p:sp>
          <p:nvSpPr>
            <p:cNvPr id="248" name="object 248"/>
            <p:cNvSpPr/>
            <p:nvPr/>
          </p:nvSpPr>
          <p:spPr>
            <a:xfrm>
              <a:off x="9464756" y="7071017"/>
              <a:ext cx="2025014" cy="377825"/>
            </a:xfrm>
            <a:custGeom>
              <a:avLst/>
              <a:gdLst/>
              <a:ahLst/>
              <a:cxnLst/>
              <a:rect l="l" t="t" r="r" b="b"/>
              <a:pathLst>
                <a:path w="2025015" h="377825">
                  <a:moveTo>
                    <a:pt x="2024763" y="377241"/>
                  </a:moveTo>
                  <a:lnTo>
                    <a:pt x="1064425" y="377241"/>
                  </a:lnTo>
                  <a:lnTo>
                    <a:pt x="1064425" y="0"/>
                  </a:lnTo>
                  <a:lnTo>
                    <a:pt x="0" y="0"/>
                  </a:lnTo>
                </a:path>
              </a:pathLst>
            </a:custGeom>
            <a:ln w="3377">
              <a:solidFill>
                <a:srgbClr val="E721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/>
            <p:cNvSpPr/>
            <p:nvPr/>
          </p:nvSpPr>
          <p:spPr>
            <a:xfrm>
              <a:off x="9875950" y="7132145"/>
              <a:ext cx="1614170" cy="349885"/>
            </a:xfrm>
            <a:custGeom>
              <a:avLst/>
              <a:gdLst/>
              <a:ahLst/>
              <a:cxnLst/>
              <a:rect l="l" t="t" r="r" b="b"/>
              <a:pathLst>
                <a:path w="1614170" h="349884">
                  <a:moveTo>
                    <a:pt x="1613569" y="349806"/>
                  </a:moveTo>
                  <a:lnTo>
                    <a:pt x="499070" y="349806"/>
                  </a:lnTo>
                  <a:lnTo>
                    <a:pt x="499070" y="0"/>
                  </a:lnTo>
                  <a:lnTo>
                    <a:pt x="0" y="0"/>
                  </a:lnTo>
                </a:path>
              </a:pathLst>
            </a:custGeom>
            <a:ln w="3647">
              <a:solidFill>
                <a:srgbClr val="2BB8E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0" name="object 250"/>
          <p:cNvSpPr txBox="1"/>
          <p:nvPr/>
        </p:nvSpPr>
        <p:spPr>
          <a:xfrm>
            <a:off x="10717193" y="6748334"/>
            <a:ext cx="291465" cy="28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6840">
              <a:lnSpc>
                <a:spcPct val="140000"/>
              </a:lnSpc>
              <a:spcBef>
                <a:spcPts val="100"/>
              </a:spcBef>
            </a:pPr>
            <a:r>
              <a:rPr sz="600" b="0" spc="-20" dirty="0">
                <a:solidFill>
                  <a:srgbClr val="231815"/>
                </a:solidFill>
                <a:latin typeface="BLUETTI 1.0 Light"/>
                <a:cs typeface="BLUETTI 1.0 Light"/>
              </a:rPr>
              <a:t>Grid</a:t>
            </a:r>
            <a:r>
              <a:rPr sz="600" b="0" spc="500" dirty="0">
                <a:solidFill>
                  <a:srgbClr val="231815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Backup</a:t>
            </a:r>
            <a:endParaRPr sz="600">
              <a:latin typeface="BLUETTI 1.0 Light"/>
              <a:cs typeface="BLUETTI 1.0 Light"/>
            </a:endParaRPr>
          </a:p>
        </p:txBody>
      </p:sp>
      <p:grpSp>
        <p:nvGrpSpPr>
          <p:cNvPr id="251" name="object 251"/>
          <p:cNvGrpSpPr/>
          <p:nvPr/>
        </p:nvGrpSpPr>
        <p:grpSpPr>
          <a:xfrm>
            <a:off x="9098798" y="6955111"/>
            <a:ext cx="1111250" cy="655320"/>
            <a:chOff x="9098798" y="6955111"/>
            <a:chExt cx="1111250" cy="655320"/>
          </a:xfrm>
        </p:grpSpPr>
        <p:sp>
          <p:nvSpPr>
            <p:cNvPr id="252" name="object 252"/>
            <p:cNvSpPr/>
            <p:nvPr/>
          </p:nvSpPr>
          <p:spPr>
            <a:xfrm>
              <a:off x="9464753" y="6957016"/>
              <a:ext cx="743585" cy="241935"/>
            </a:xfrm>
            <a:custGeom>
              <a:avLst/>
              <a:gdLst/>
              <a:ahLst/>
              <a:cxnLst/>
              <a:rect l="l" t="t" r="r" b="b"/>
              <a:pathLst>
                <a:path w="743584" h="241934">
                  <a:moveTo>
                    <a:pt x="730075" y="241801"/>
                  </a:moveTo>
                  <a:lnTo>
                    <a:pt x="13317" y="241801"/>
                  </a:lnTo>
                  <a:lnTo>
                    <a:pt x="5966" y="241801"/>
                  </a:lnTo>
                  <a:lnTo>
                    <a:pt x="0" y="235834"/>
                  </a:lnTo>
                  <a:lnTo>
                    <a:pt x="0" y="228483"/>
                  </a:lnTo>
                  <a:lnTo>
                    <a:pt x="0" y="13317"/>
                  </a:lnTo>
                  <a:lnTo>
                    <a:pt x="0" y="5966"/>
                  </a:lnTo>
                  <a:lnTo>
                    <a:pt x="5966" y="0"/>
                  </a:lnTo>
                  <a:lnTo>
                    <a:pt x="13317" y="0"/>
                  </a:lnTo>
                  <a:lnTo>
                    <a:pt x="730075" y="0"/>
                  </a:lnTo>
                  <a:lnTo>
                    <a:pt x="737426" y="0"/>
                  </a:lnTo>
                  <a:lnTo>
                    <a:pt x="743393" y="5966"/>
                  </a:lnTo>
                  <a:lnTo>
                    <a:pt x="743393" y="13317"/>
                  </a:lnTo>
                  <a:lnTo>
                    <a:pt x="743393" y="228483"/>
                  </a:lnTo>
                  <a:lnTo>
                    <a:pt x="743393" y="235834"/>
                  </a:lnTo>
                  <a:lnTo>
                    <a:pt x="737426" y="241801"/>
                  </a:lnTo>
                  <a:lnTo>
                    <a:pt x="730075" y="241801"/>
                  </a:lnTo>
                  <a:close/>
                </a:path>
              </a:pathLst>
            </a:custGeom>
            <a:ln w="3377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/>
            <p:cNvSpPr/>
            <p:nvPr/>
          </p:nvSpPr>
          <p:spPr>
            <a:xfrm>
              <a:off x="9644557" y="7070112"/>
              <a:ext cx="110489" cy="62230"/>
            </a:xfrm>
            <a:custGeom>
              <a:avLst/>
              <a:gdLst/>
              <a:ahLst/>
              <a:cxnLst/>
              <a:rect l="l" t="t" r="r" b="b"/>
              <a:pathLst>
                <a:path w="110490" h="62229">
                  <a:moveTo>
                    <a:pt x="0" y="0"/>
                  </a:moveTo>
                  <a:lnTo>
                    <a:pt x="0" y="62040"/>
                  </a:lnTo>
                  <a:lnTo>
                    <a:pt x="109975" y="62040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/>
            <p:cNvSpPr/>
            <p:nvPr/>
          </p:nvSpPr>
          <p:spPr>
            <a:xfrm>
              <a:off x="9772617" y="7135818"/>
              <a:ext cx="77470" cy="472440"/>
            </a:xfrm>
            <a:custGeom>
              <a:avLst/>
              <a:gdLst/>
              <a:ahLst/>
              <a:cxnLst/>
              <a:rect l="l" t="t" r="r" b="b"/>
              <a:pathLst>
                <a:path w="77470" h="472440">
                  <a:moveTo>
                    <a:pt x="77407" y="0"/>
                  </a:moveTo>
                  <a:lnTo>
                    <a:pt x="0" y="44230"/>
                  </a:lnTo>
                  <a:lnTo>
                    <a:pt x="0" y="472367"/>
                  </a:lnTo>
                </a:path>
              </a:pathLst>
            </a:custGeom>
            <a:ln w="3377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5" name="object 2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098798" y="6989446"/>
              <a:ext cx="157133" cy="157133"/>
            </a:xfrm>
            <a:prstGeom prst="rect">
              <a:avLst/>
            </a:prstGeom>
          </p:spPr>
        </p:pic>
      </p:grpSp>
      <p:sp>
        <p:nvSpPr>
          <p:cNvPr id="256" name="object 256"/>
          <p:cNvSpPr txBox="1"/>
          <p:nvPr/>
        </p:nvSpPr>
        <p:spPr>
          <a:xfrm>
            <a:off x="9133371" y="7005355"/>
            <a:ext cx="89535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M</a:t>
            </a:r>
            <a:endParaRPr sz="600">
              <a:latin typeface="BLUETTI 1.0 Medium"/>
              <a:cs typeface="BLUETTI 1.0 Medium"/>
            </a:endParaRPr>
          </a:p>
        </p:txBody>
      </p:sp>
      <p:grpSp>
        <p:nvGrpSpPr>
          <p:cNvPr id="257" name="object 257"/>
          <p:cNvGrpSpPr/>
          <p:nvPr/>
        </p:nvGrpSpPr>
        <p:grpSpPr>
          <a:xfrm>
            <a:off x="9175538" y="6616993"/>
            <a:ext cx="2851785" cy="1444625"/>
            <a:chOff x="9175538" y="6616993"/>
            <a:chExt cx="2851785" cy="1444625"/>
          </a:xfrm>
        </p:grpSpPr>
        <p:sp>
          <p:nvSpPr>
            <p:cNvPr id="258" name="object 258"/>
            <p:cNvSpPr/>
            <p:nvPr/>
          </p:nvSpPr>
          <p:spPr>
            <a:xfrm>
              <a:off x="9177362" y="6618816"/>
              <a:ext cx="2506345" cy="372745"/>
            </a:xfrm>
            <a:custGeom>
              <a:avLst/>
              <a:gdLst/>
              <a:ahLst/>
              <a:cxnLst/>
              <a:rect l="l" t="t" r="r" b="b"/>
              <a:pathLst>
                <a:path w="2506345" h="372745">
                  <a:moveTo>
                    <a:pt x="0" y="372580"/>
                  </a:moveTo>
                  <a:lnTo>
                    <a:pt x="0" y="0"/>
                  </a:lnTo>
                  <a:lnTo>
                    <a:pt x="2506125" y="0"/>
                  </a:lnTo>
                </a:path>
              </a:pathLst>
            </a:custGeom>
            <a:ln w="3647">
              <a:solidFill>
                <a:srgbClr val="595757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/>
            <p:cNvSpPr/>
            <p:nvPr/>
          </p:nvSpPr>
          <p:spPr>
            <a:xfrm>
              <a:off x="11143878" y="6642446"/>
              <a:ext cx="539750" cy="1331595"/>
            </a:xfrm>
            <a:custGeom>
              <a:avLst/>
              <a:gdLst/>
              <a:ahLst/>
              <a:cxnLst/>
              <a:rect l="l" t="t" r="r" b="b"/>
              <a:pathLst>
                <a:path w="539750" h="1331595">
                  <a:moveTo>
                    <a:pt x="345641" y="1331319"/>
                  </a:moveTo>
                  <a:lnTo>
                    <a:pt x="0" y="1331319"/>
                  </a:lnTo>
                  <a:lnTo>
                    <a:pt x="0" y="0"/>
                  </a:lnTo>
                  <a:lnTo>
                    <a:pt x="539608" y="0"/>
                  </a:lnTo>
                </a:path>
              </a:pathLst>
            </a:custGeom>
            <a:ln w="3647">
              <a:solidFill>
                <a:srgbClr val="595757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/>
            <p:cNvSpPr/>
            <p:nvPr/>
          </p:nvSpPr>
          <p:spPr>
            <a:xfrm>
              <a:off x="11203802" y="6660682"/>
              <a:ext cx="480059" cy="755650"/>
            </a:xfrm>
            <a:custGeom>
              <a:avLst/>
              <a:gdLst/>
              <a:ahLst/>
              <a:cxnLst/>
              <a:rect l="l" t="t" r="r" b="b"/>
              <a:pathLst>
                <a:path w="480059" h="755650">
                  <a:moveTo>
                    <a:pt x="285717" y="755011"/>
                  </a:moveTo>
                  <a:lnTo>
                    <a:pt x="0" y="755101"/>
                  </a:lnTo>
                  <a:lnTo>
                    <a:pt x="0" y="78"/>
                  </a:lnTo>
                  <a:lnTo>
                    <a:pt x="479684" y="0"/>
                  </a:lnTo>
                </a:path>
              </a:pathLst>
            </a:custGeom>
            <a:ln w="3647">
              <a:solidFill>
                <a:srgbClr val="595757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/>
            <p:cNvSpPr/>
            <p:nvPr/>
          </p:nvSpPr>
          <p:spPr>
            <a:xfrm>
              <a:off x="11253527" y="6680365"/>
              <a:ext cx="430530" cy="180975"/>
            </a:xfrm>
            <a:custGeom>
              <a:avLst/>
              <a:gdLst/>
              <a:ahLst/>
              <a:cxnLst/>
              <a:rect l="l" t="t" r="r" b="b"/>
              <a:pathLst>
                <a:path w="430529" h="180975">
                  <a:moveTo>
                    <a:pt x="235992" y="180875"/>
                  </a:moveTo>
                  <a:lnTo>
                    <a:pt x="0" y="180875"/>
                  </a:lnTo>
                  <a:lnTo>
                    <a:pt x="0" y="0"/>
                  </a:lnTo>
                  <a:lnTo>
                    <a:pt x="429960" y="0"/>
                  </a:lnTo>
                </a:path>
              </a:pathLst>
            </a:custGeom>
            <a:ln w="3647">
              <a:solidFill>
                <a:srgbClr val="595757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/>
            <p:cNvSpPr/>
            <p:nvPr/>
          </p:nvSpPr>
          <p:spPr>
            <a:xfrm>
              <a:off x="11714860" y="6892113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0" y="0"/>
                  </a:moveTo>
                  <a:lnTo>
                    <a:pt x="109063" y="0"/>
                  </a:lnTo>
                </a:path>
              </a:pathLst>
            </a:custGeom>
            <a:ln w="3647">
              <a:solidFill>
                <a:srgbClr val="E7D1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3" name="object 2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853519" y="7354950"/>
              <a:ext cx="173716" cy="141838"/>
            </a:xfrm>
            <a:prstGeom prst="rect">
              <a:avLst/>
            </a:prstGeom>
          </p:spPr>
        </p:pic>
        <p:sp>
          <p:nvSpPr>
            <p:cNvPr id="264" name="object 264"/>
            <p:cNvSpPr/>
            <p:nvPr/>
          </p:nvSpPr>
          <p:spPr>
            <a:xfrm>
              <a:off x="11714860" y="7456741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0" y="0"/>
                  </a:moveTo>
                  <a:lnTo>
                    <a:pt x="109063" y="0"/>
                  </a:lnTo>
                </a:path>
              </a:pathLst>
            </a:custGeom>
            <a:ln w="3647">
              <a:solidFill>
                <a:srgbClr val="E7D1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5" name="object 26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853519" y="7919577"/>
              <a:ext cx="173716" cy="141838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11714860" y="8021368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0" y="0"/>
                  </a:moveTo>
                  <a:lnTo>
                    <a:pt x="109063" y="0"/>
                  </a:lnTo>
                </a:path>
              </a:pathLst>
            </a:custGeom>
            <a:ln w="3647">
              <a:solidFill>
                <a:srgbClr val="E7D1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/>
            <p:cNvSpPr/>
            <p:nvPr/>
          </p:nvSpPr>
          <p:spPr>
            <a:xfrm>
              <a:off x="9975672" y="7055511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09">
                  <a:moveTo>
                    <a:pt x="22672" y="0"/>
                  </a:moveTo>
                  <a:lnTo>
                    <a:pt x="6540" y="0"/>
                  </a:lnTo>
                  <a:lnTo>
                    <a:pt x="0" y="6529"/>
                  </a:lnTo>
                  <a:lnTo>
                    <a:pt x="0" y="22672"/>
                  </a:lnTo>
                  <a:lnTo>
                    <a:pt x="6540" y="29202"/>
                  </a:lnTo>
                  <a:lnTo>
                    <a:pt x="22672" y="29202"/>
                  </a:lnTo>
                  <a:lnTo>
                    <a:pt x="29213" y="22672"/>
                  </a:lnTo>
                  <a:lnTo>
                    <a:pt x="29213" y="14601"/>
                  </a:lnTo>
                  <a:lnTo>
                    <a:pt x="29213" y="6529"/>
                  </a:lnTo>
                  <a:lnTo>
                    <a:pt x="22672" y="0"/>
                  </a:lnTo>
                  <a:close/>
                </a:path>
              </a:pathLst>
            </a:custGeom>
            <a:solidFill>
              <a:srgbClr val="E721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/>
            <p:cNvSpPr/>
            <p:nvPr/>
          </p:nvSpPr>
          <p:spPr>
            <a:xfrm>
              <a:off x="10119567" y="7119002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09">
                  <a:moveTo>
                    <a:pt x="22672" y="0"/>
                  </a:moveTo>
                  <a:lnTo>
                    <a:pt x="6540" y="0"/>
                  </a:lnTo>
                  <a:lnTo>
                    <a:pt x="0" y="6529"/>
                  </a:lnTo>
                  <a:lnTo>
                    <a:pt x="0" y="22672"/>
                  </a:lnTo>
                  <a:lnTo>
                    <a:pt x="6540" y="29202"/>
                  </a:lnTo>
                  <a:lnTo>
                    <a:pt x="22672" y="29202"/>
                  </a:lnTo>
                  <a:lnTo>
                    <a:pt x="29213" y="22672"/>
                  </a:lnTo>
                  <a:lnTo>
                    <a:pt x="29213" y="14601"/>
                  </a:lnTo>
                  <a:lnTo>
                    <a:pt x="29213" y="6529"/>
                  </a:lnTo>
                  <a:lnTo>
                    <a:pt x="22672" y="0"/>
                  </a:lnTo>
                  <a:close/>
                </a:path>
              </a:pathLst>
            </a:custGeom>
            <a:solidFill>
              <a:srgbClr val="2BB8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/>
            <p:cNvSpPr/>
            <p:nvPr/>
          </p:nvSpPr>
          <p:spPr>
            <a:xfrm>
              <a:off x="9972044" y="6892111"/>
              <a:ext cx="1517650" cy="1112520"/>
            </a:xfrm>
            <a:custGeom>
              <a:avLst/>
              <a:gdLst/>
              <a:ahLst/>
              <a:cxnLst/>
              <a:rect l="l" t="t" r="r" b="b"/>
              <a:pathLst>
                <a:path w="1517650" h="1112520">
                  <a:moveTo>
                    <a:pt x="1517474" y="1112292"/>
                  </a:moveTo>
                  <a:lnTo>
                    <a:pt x="18237" y="1112292"/>
                  </a:lnTo>
                  <a:lnTo>
                    <a:pt x="18237" y="258271"/>
                  </a:lnTo>
                  <a:lnTo>
                    <a:pt x="11137" y="256838"/>
                  </a:lnTo>
                  <a:lnTo>
                    <a:pt x="5340" y="252930"/>
                  </a:lnTo>
                  <a:lnTo>
                    <a:pt x="1432" y="247134"/>
                  </a:lnTo>
                  <a:lnTo>
                    <a:pt x="0" y="240033"/>
                  </a:lnTo>
                  <a:lnTo>
                    <a:pt x="1432" y="232940"/>
                  </a:lnTo>
                  <a:lnTo>
                    <a:pt x="5340" y="227146"/>
                  </a:lnTo>
                  <a:lnTo>
                    <a:pt x="11137" y="223240"/>
                  </a:lnTo>
                  <a:lnTo>
                    <a:pt x="18237" y="221807"/>
                  </a:lnTo>
                  <a:lnTo>
                    <a:pt x="18237" y="0"/>
                  </a:lnTo>
                  <a:lnTo>
                    <a:pt x="1517474" y="0"/>
                  </a:lnTo>
                </a:path>
              </a:pathLst>
            </a:custGeom>
            <a:ln w="3377">
              <a:solidFill>
                <a:srgbClr val="E721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/>
            <p:cNvSpPr/>
            <p:nvPr/>
          </p:nvSpPr>
          <p:spPr>
            <a:xfrm>
              <a:off x="10115837" y="6925803"/>
              <a:ext cx="1374140" cy="1112520"/>
            </a:xfrm>
            <a:custGeom>
              <a:avLst/>
              <a:gdLst/>
              <a:ahLst/>
              <a:cxnLst/>
              <a:rect l="l" t="t" r="r" b="b"/>
              <a:pathLst>
                <a:path w="1374140" h="1112520">
                  <a:moveTo>
                    <a:pt x="1373682" y="1112292"/>
                  </a:moveTo>
                  <a:lnTo>
                    <a:pt x="18338" y="1112292"/>
                  </a:lnTo>
                  <a:lnTo>
                    <a:pt x="18338" y="1095687"/>
                  </a:lnTo>
                  <a:lnTo>
                    <a:pt x="18102" y="1095687"/>
                  </a:lnTo>
                  <a:lnTo>
                    <a:pt x="8668" y="1095687"/>
                  </a:lnTo>
                  <a:lnTo>
                    <a:pt x="1013" y="1088043"/>
                  </a:lnTo>
                  <a:lnTo>
                    <a:pt x="1013" y="1078598"/>
                  </a:lnTo>
                  <a:lnTo>
                    <a:pt x="1013" y="1069164"/>
                  </a:lnTo>
                  <a:lnTo>
                    <a:pt x="8668" y="1061509"/>
                  </a:lnTo>
                  <a:lnTo>
                    <a:pt x="18102" y="1061509"/>
                  </a:lnTo>
                  <a:lnTo>
                    <a:pt x="18338" y="1061509"/>
                  </a:lnTo>
                  <a:lnTo>
                    <a:pt x="18338" y="163549"/>
                  </a:lnTo>
                  <a:lnTo>
                    <a:pt x="11198" y="162109"/>
                  </a:lnTo>
                  <a:lnTo>
                    <a:pt x="5369" y="158180"/>
                  </a:lnTo>
                  <a:lnTo>
                    <a:pt x="1440" y="152351"/>
                  </a:lnTo>
                  <a:lnTo>
                    <a:pt x="0" y="145211"/>
                  </a:lnTo>
                  <a:lnTo>
                    <a:pt x="1440" y="138078"/>
                  </a:lnTo>
                  <a:lnTo>
                    <a:pt x="5369" y="132252"/>
                  </a:lnTo>
                  <a:lnTo>
                    <a:pt x="11198" y="128324"/>
                  </a:lnTo>
                  <a:lnTo>
                    <a:pt x="18338" y="126884"/>
                  </a:lnTo>
                  <a:lnTo>
                    <a:pt x="18338" y="0"/>
                  </a:lnTo>
                  <a:lnTo>
                    <a:pt x="1373682" y="0"/>
                  </a:lnTo>
                </a:path>
              </a:pathLst>
            </a:custGeom>
            <a:ln w="3647">
              <a:solidFill>
                <a:srgbClr val="2BB8E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1" name="object 271"/>
          <p:cNvSpPr txBox="1"/>
          <p:nvPr/>
        </p:nvSpPr>
        <p:spPr>
          <a:xfrm>
            <a:off x="11775755" y="7047178"/>
            <a:ext cx="10991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EP2000 + HV800 + 2~7 x </a:t>
            </a:r>
            <a:r>
              <a:rPr sz="600" b="0" spc="-20" dirty="0">
                <a:solidFill>
                  <a:srgbClr val="231815"/>
                </a:solidFill>
                <a:latin typeface="BLUETTI 1.0 Light"/>
                <a:cs typeface="BLUETTI 1.0 Light"/>
              </a:rPr>
              <a:t>B700</a:t>
            </a:r>
            <a:endParaRPr sz="600">
              <a:latin typeface="BLUETTI 1.0 Light"/>
              <a:cs typeface="BLUETTI 1.0 Light"/>
            </a:endParaRPr>
          </a:p>
          <a:p>
            <a:pPr marL="12700">
              <a:lnSpc>
                <a:spcPct val="100000"/>
              </a:lnSpc>
            </a:pPr>
            <a:r>
              <a:rPr sz="600" b="0" dirty="0">
                <a:solidFill>
                  <a:srgbClr val="231815"/>
                </a:solidFill>
                <a:latin typeface="BLUETTI 1.0 Light"/>
                <a:cs typeface="BLUETTI 1.0 Light"/>
              </a:rPr>
              <a:t>battery</a:t>
            </a:r>
            <a:r>
              <a:rPr sz="600" b="0" spc="-25" dirty="0">
                <a:solidFill>
                  <a:srgbClr val="231815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231815"/>
                </a:solidFill>
                <a:latin typeface="BLUETTI 1.0 Light"/>
                <a:cs typeface="BLUETTI 1.0 Light"/>
              </a:rPr>
              <a:t>packs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7180071" y="1481141"/>
            <a:ext cx="1402080" cy="1330960"/>
          </a:xfrm>
          <a:custGeom>
            <a:avLst/>
            <a:gdLst/>
            <a:ahLst/>
            <a:cxnLst/>
            <a:rect l="l" t="t" r="r" b="b"/>
            <a:pathLst>
              <a:path w="1402079" h="1330960">
                <a:moveTo>
                  <a:pt x="1374864" y="0"/>
                </a:moveTo>
                <a:lnTo>
                  <a:pt x="27130" y="0"/>
                </a:lnTo>
                <a:lnTo>
                  <a:pt x="16570" y="2132"/>
                </a:lnTo>
                <a:lnTo>
                  <a:pt x="7946" y="7946"/>
                </a:lnTo>
                <a:lnTo>
                  <a:pt x="2132" y="16570"/>
                </a:lnTo>
                <a:lnTo>
                  <a:pt x="0" y="27130"/>
                </a:lnTo>
                <a:lnTo>
                  <a:pt x="0" y="1303311"/>
                </a:lnTo>
                <a:lnTo>
                  <a:pt x="2132" y="1313871"/>
                </a:lnTo>
                <a:lnTo>
                  <a:pt x="7946" y="1322495"/>
                </a:lnTo>
                <a:lnTo>
                  <a:pt x="16570" y="1328309"/>
                </a:lnTo>
                <a:lnTo>
                  <a:pt x="27130" y="1330441"/>
                </a:lnTo>
                <a:lnTo>
                  <a:pt x="1374864" y="1330441"/>
                </a:lnTo>
                <a:lnTo>
                  <a:pt x="1385424" y="1328309"/>
                </a:lnTo>
                <a:lnTo>
                  <a:pt x="1394048" y="1322495"/>
                </a:lnTo>
                <a:lnTo>
                  <a:pt x="1399862" y="1313871"/>
                </a:lnTo>
                <a:lnTo>
                  <a:pt x="1401994" y="1303311"/>
                </a:lnTo>
                <a:lnTo>
                  <a:pt x="1401994" y="27130"/>
                </a:lnTo>
                <a:lnTo>
                  <a:pt x="1399862" y="16570"/>
                </a:lnTo>
                <a:lnTo>
                  <a:pt x="1394048" y="7946"/>
                </a:lnTo>
                <a:lnTo>
                  <a:pt x="1385424" y="2132"/>
                </a:lnTo>
                <a:lnTo>
                  <a:pt x="1374864" y="0"/>
                </a:lnTo>
                <a:close/>
              </a:path>
            </a:pathLst>
          </a:custGeom>
          <a:solidFill>
            <a:srgbClr val="F2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8627412" y="1481141"/>
            <a:ext cx="1402080" cy="1330960"/>
          </a:xfrm>
          <a:custGeom>
            <a:avLst/>
            <a:gdLst/>
            <a:ahLst/>
            <a:cxnLst/>
            <a:rect l="l" t="t" r="r" b="b"/>
            <a:pathLst>
              <a:path w="1402079" h="1330960">
                <a:moveTo>
                  <a:pt x="1374864" y="0"/>
                </a:moveTo>
                <a:lnTo>
                  <a:pt x="27130" y="0"/>
                </a:lnTo>
                <a:lnTo>
                  <a:pt x="16570" y="2132"/>
                </a:lnTo>
                <a:lnTo>
                  <a:pt x="7946" y="7946"/>
                </a:lnTo>
                <a:lnTo>
                  <a:pt x="2132" y="16570"/>
                </a:lnTo>
                <a:lnTo>
                  <a:pt x="0" y="27130"/>
                </a:lnTo>
                <a:lnTo>
                  <a:pt x="0" y="1303311"/>
                </a:lnTo>
                <a:lnTo>
                  <a:pt x="2132" y="1313871"/>
                </a:lnTo>
                <a:lnTo>
                  <a:pt x="7946" y="1322495"/>
                </a:lnTo>
                <a:lnTo>
                  <a:pt x="16570" y="1328309"/>
                </a:lnTo>
                <a:lnTo>
                  <a:pt x="27130" y="1330441"/>
                </a:lnTo>
                <a:lnTo>
                  <a:pt x="1374864" y="1330441"/>
                </a:lnTo>
                <a:lnTo>
                  <a:pt x="1385424" y="1328309"/>
                </a:lnTo>
                <a:lnTo>
                  <a:pt x="1394048" y="1322495"/>
                </a:lnTo>
                <a:lnTo>
                  <a:pt x="1399862" y="1313871"/>
                </a:lnTo>
                <a:lnTo>
                  <a:pt x="1401994" y="1303311"/>
                </a:lnTo>
                <a:lnTo>
                  <a:pt x="1401994" y="27130"/>
                </a:lnTo>
                <a:lnTo>
                  <a:pt x="1399862" y="16570"/>
                </a:lnTo>
                <a:lnTo>
                  <a:pt x="1394048" y="7946"/>
                </a:lnTo>
                <a:lnTo>
                  <a:pt x="1385424" y="2132"/>
                </a:lnTo>
                <a:lnTo>
                  <a:pt x="1374864" y="0"/>
                </a:lnTo>
                <a:close/>
              </a:path>
            </a:pathLst>
          </a:custGeom>
          <a:solidFill>
            <a:srgbClr val="F2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10074757" y="1481141"/>
            <a:ext cx="1402080" cy="1330960"/>
          </a:xfrm>
          <a:custGeom>
            <a:avLst/>
            <a:gdLst/>
            <a:ahLst/>
            <a:cxnLst/>
            <a:rect l="l" t="t" r="r" b="b"/>
            <a:pathLst>
              <a:path w="1402079" h="1330960">
                <a:moveTo>
                  <a:pt x="1374864" y="0"/>
                </a:moveTo>
                <a:lnTo>
                  <a:pt x="27130" y="0"/>
                </a:lnTo>
                <a:lnTo>
                  <a:pt x="16570" y="2132"/>
                </a:lnTo>
                <a:lnTo>
                  <a:pt x="7946" y="7946"/>
                </a:lnTo>
                <a:lnTo>
                  <a:pt x="2132" y="16570"/>
                </a:lnTo>
                <a:lnTo>
                  <a:pt x="0" y="27130"/>
                </a:lnTo>
                <a:lnTo>
                  <a:pt x="0" y="1303311"/>
                </a:lnTo>
                <a:lnTo>
                  <a:pt x="2132" y="1313871"/>
                </a:lnTo>
                <a:lnTo>
                  <a:pt x="7946" y="1322495"/>
                </a:lnTo>
                <a:lnTo>
                  <a:pt x="16570" y="1328309"/>
                </a:lnTo>
                <a:lnTo>
                  <a:pt x="27130" y="1330441"/>
                </a:lnTo>
                <a:lnTo>
                  <a:pt x="1374864" y="1330441"/>
                </a:lnTo>
                <a:lnTo>
                  <a:pt x="1385424" y="1328309"/>
                </a:lnTo>
                <a:lnTo>
                  <a:pt x="1394048" y="1322495"/>
                </a:lnTo>
                <a:lnTo>
                  <a:pt x="1399862" y="1313871"/>
                </a:lnTo>
                <a:lnTo>
                  <a:pt x="1401994" y="1303311"/>
                </a:lnTo>
                <a:lnTo>
                  <a:pt x="1401994" y="27130"/>
                </a:lnTo>
                <a:lnTo>
                  <a:pt x="1399862" y="16570"/>
                </a:lnTo>
                <a:lnTo>
                  <a:pt x="1394048" y="7946"/>
                </a:lnTo>
                <a:lnTo>
                  <a:pt x="1385424" y="2132"/>
                </a:lnTo>
                <a:lnTo>
                  <a:pt x="1374864" y="0"/>
                </a:lnTo>
                <a:close/>
              </a:path>
            </a:pathLst>
          </a:custGeom>
          <a:solidFill>
            <a:srgbClr val="F2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11522098" y="1481141"/>
            <a:ext cx="1402080" cy="1330960"/>
          </a:xfrm>
          <a:custGeom>
            <a:avLst/>
            <a:gdLst/>
            <a:ahLst/>
            <a:cxnLst/>
            <a:rect l="l" t="t" r="r" b="b"/>
            <a:pathLst>
              <a:path w="1402079" h="1330960">
                <a:moveTo>
                  <a:pt x="1374864" y="0"/>
                </a:moveTo>
                <a:lnTo>
                  <a:pt x="27130" y="0"/>
                </a:lnTo>
                <a:lnTo>
                  <a:pt x="16570" y="2132"/>
                </a:lnTo>
                <a:lnTo>
                  <a:pt x="7946" y="7946"/>
                </a:lnTo>
                <a:lnTo>
                  <a:pt x="2132" y="16570"/>
                </a:lnTo>
                <a:lnTo>
                  <a:pt x="0" y="27130"/>
                </a:lnTo>
                <a:lnTo>
                  <a:pt x="0" y="1303311"/>
                </a:lnTo>
                <a:lnTo>
                  <a:pt x="2132" y="1313871"/>
                </a:lnTo>
                <a:lnTo>
                  <a:pt x="7946" y="1322495"/>
                </a:lnTo>
                <a:lnTo>
                  <a:pt x="16570" y="1328309"/>
                </a:lnTo>
                <a:lnTo>
                  <a:pt x="27130" y="1330441"/>
                </a:lnTo>
                <a:lnTo>
                  <a:pt x="1374864" y="1330441"/>
                </a:lnTo>
                <a:lnTo>
                  <a:pt x="1385424" y="1328309"/>
                </a:lnTo>
                <a:lnTo>
                  <a:pt x="1394048" y="1322495"/>
                </a:lnTo>
                <a:lnTo>
                  <a:pt x="1399862" y="1313871"/>
                </a:lnTo>
                <a:lnTo>
                  <a:pt x="1401994" y="1303311"/>
                </a:lnTo>
                <a:lnTo>
                  <a:pt x="1401994" y="27130"/>
                </a:lnTo>
                <a:lnTo>
                  <a:pt x="1399862" y="16570"/>
                </a:lnTo>
                <a:lnTo>
                  <a:pt x="1394048" y="7946"/>
                </a:lnTo>
                <a:lnTo>
                  <a:pt x="1385424" y="2132"/>
                </a:lnTo>
                <a:lnTo>
                  <a:pt x="1374864" y="0"/>
                </a:lnTo>
                <a:close/>
              </a:path>
            </a:pathLst>
          </a:custGeom>
          <a:solidFill>
            <a:srgbClr val="F2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 txBox="1"/>
          <p:nvPr/>
        </p:nvSpPr>
        <p:spPr>
          <a:xfrm>
            <a:off x="7289033" y="1860453"/>
            <a:ext cx="1184275" cy="6591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050" b="1" dirty="0">
                <a:solidFill>
                  <a:srgbClr val="221815"/>
                </a:solidFill>
                <a:latin typeface="BLUETTI 1.0"/>
                <a:cs typeface="BLUETTI 1.0"/>
              </a:rPr>
              <a:t>Self-</a:t>
            </a:r>
            <a:r>
              <a:rPr sz="1050" b="1" spc="-10" dirty="0">
                <a:solidFill>
                  <a:srgbClr val="221815"/>
                </a:solidFill>
                <a:latin typeface="BLUETTI 1.0"/>
                <a:cs typeface="BLUETTI 1.0"/>
              </a:rPr>
              <a:t>Consumption</a:t>
            </a:r>
            <a:endParaRPr sz="1050">
              <a:latin typeface="BLUETTI 1.0"/>
              <a:cs typeface="BLUETTI 1.0"/>
            </a:endParaRPr>
          </a:p>
          <a:p>
            <a:pPr marL="192405" marR="194310" algn="ctr">
              <a:lnSpc>
                <a:spcPct val="111000"/>
              </a:lnSpc>
              <a:spcBef>
                <a:spcPts val="530"/>
              </a:spcBef>
            </a:pPr>
            <a:r>
              <a:rPr sz="800" spc="-10" dirty="0">
                <a:solidFill>
                  <a:srgbClr val="595757"/>
                </a:solidFill>
                <a:latin typeface="BLUETTI 1.0"/>
                <a:cs typeface="BLUETTI 1.0"/>
              </a:rPr>
              <a:t>Perfect for sunny</a:t>
            </a:r>
            <a:r>
              <a:rPr sz="800" spc="5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dirty="0">
                <a:solidFill>
                  <a:srgbClr val="595757"/>
                </a:solidFill>
                <a:latin typeface="BLUETTI 1.0"/>
                <a:cs typeface="BLUETTI 1.0"/>
              </a:rPr>
              <a:t>areas</a:t>
            </a:r>
            <a:r>
              <a:rPr sz="800" spc="-3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dirty="0">
                <a:solidFill>
                  <a:srgbClr val="595757"/>
                </a:solidFill>
                <a:latin typeface="BLUETTI 1.0"/>
                <a:cs typeface="BLUETTI 1.0"/>
              </a:rPr>
              <a:t>with</a:t>
            </a:r>
            <a:r>
              <a:rPr sz="800" spc="-3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spc="-20" dirty="0">
                <a:solidFill>
                  <a:srgbClr val="595757"/>
                </a:solidFill>
                <a:latin typeface="BLUETTI 1.0"/>
                <a:cs typeface="BLUETTI 1.0"/>
              </a:rPr>
              <a:t>high</a:t>
            </a:r>
            <a:r>
              <a:rPr sz="800" spc="5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spc="-10" dirty="0">
                <a:solidFill>
                  <a:srgbClr val="595757"/>
                </a:solidFill>
                <a:latin typeface="BLUETTI 1.0"/>
                <a:cs typeface="BLUETTI 1.0"/>
              </a:rPr>
              <a:t>electricity</a:t>
            </a:r>
            <a:r>
              <a:rPr sz="800" spc="6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spc="-10" dirty="0">
                <a:solidFill>
                  <a:srgbClr val="595757"/>
                </a:solidFill>
                <a:latin typeface="BLUETTI 1.0"/>
                <a:cs typeface="BLUETTI 1.0"/>
              </a:rPr>
              <a:t>costs.</a:t>
            </a:r>
            <a:endParaRPr sz="800">
              <a:latin typeface="BLUETTI 1.0"/>
              <a:cs typeface="BLUETTI 1.0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8766923" y="1860453"/>
            <a:ext cx="1116965" cy="6591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solidFill>
                  <a:srgbClr val="221815"/>
                </a:solidFill>
                <a:latin typeface="BLUETTI 1.0"/>
                <a:cs typeface="BLUETTI 1.0"/>
              </a:rPr>
              <a:t>Backup</a:t>
            </a:r>
            <a:endParaRPr sz="1050">
              <a:latin typeface="BLUETTI 1.0"/>
              <a:cs typeface="BLUETTI 1.0"/>
            </a:endParaRPr>
          </a:p>
          <a:p>
            <a:pPr marL="12065" marR="5080" algn="ctr">
              <a:lnSpc>
                <a:spcPct val="111000"/>
              </a:lnSpc>
              <a:spcBef>
                <a:spcPts val="530"/>
              </a:spcBef>
            </a:pPr>
            <a:r>
              <a:rPr sz="800" spc="-10" dirty="0">
                <a:solidFill>
                  <a:srgbClr val="595757"/>
                </a:solidFill>
                <a:latin typeface="BLUETTI 1.0"/>
                <a:cs typeface="BLUETTI 1.0"/>
              </a:rPr>
              <a:t>Providing</a:t>
            </a:r>
            <a:r>
              <a:rPr sz="800" spc="4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spc="-10" dirty="0">
                <a:solidFill>
                  <a:srgbClr val="595757"/>
                </a:solidFill>
                <a:latin typeface="BLUETTI 1.0"/>
                <a:cs typeface="BLUETTI 1.0"/>
              </a:rPr>
              <a:t>uninterrupted</a:t>
            </a:r>
            <a:r>
              <a:rPr sz="800" spc="5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spc="-10" dirty="0">
                <a:solidFill>
                  <a:srgbClr val="595757"/>
                </a:solidFill>
                <a:latin typeface="BLUETTI 1.0"/>
                <a:cs typeface="BLUETTI 1.0"/>
              </a:rPr>
              <a:t>power</a:t>
            </a:r>
            <a:r>
              <a:rPr sz="800" spc="-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dirty="0">
                <a:solidFill>
                  <a:srgbClr val="595757"/>
                </a:solidFill>
                <a:latin typeface="BLUETTI 1.0"/>
                <a:cs typeface="BLUETTI 1.0"/>
              </a:rPr>
              <a:t>supply</a:t>
            </a:r>
            <a:r>
              <a:rPr sz="800" spc="-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spc="-10" dirty="0">
                <a:solidFill>
                  <a:srgbClr val="595757"/>
                </a:solidFill>
                <a:latin typeface="BLUETTI 1.0"/>
                <a:cs typeface="BLUETTI 1.0"/>
              </a:rPr>
              <a:t>for areas</a:t>
            </a:r>
            <a:r>
              <a:rPr sz="800" spc="5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dirty="0">
                <a:solidFill>
                  <a:srgbClr val="595757"/>
                </a:solidFill>
                <a:latin typeface="BLUETTI 1.0"/>
                <a:cs typeface="BLUETTI 1.0"/>
              </a:rPr>
              <a:t>with</a:t>
            </a:r>
            <a:r>
              <a:rPr sz="800" spc="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spc="-10" dirty="0">
                <a:solidFill>
                  <a:srgbClr val="595757"/>
                </a:solidFill>
                <a:latin typeface="BLUETTI 1.0"/>
                <a:cs typeface="BLUETTI 1.0"/>
              </a:rPr>
              <a:t>unreliable</a:t>
            </a:r>
            <a:r>
              <a:rPr sz="800" spc="2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spc="-10" dirty="0">
                <a:solidFill>
                  <a:srgbClr val="595757"/>
                </a:solidFill>
                <a:latin typeface="BLUETTI 1.0"/>
                <a:cs typeface="BLUETTI 1.0"/>
              </a:rPr>
              <a:t>grids.</a:t>
            </a:r>
            <a:endParaRPr sz="800">
              <a:latin typeface="BLUETTI 1.0"/>
              <a:cs typeface="BLUETTI 1.0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10173944" y="1860453"/>
            <a:ext cx="1199515" cy="794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10"/>
              </a:spcBef>
            </a:pPr>
            <a:r>
              <a:rPr sz="1050" b="1" dirty="0">
                <a:solidFill>
                  <a:srgbClr val="221815"/>
                </a:solidFill>
                <a:latin typeface="BLUETTI 1.0"/>
                <a:cs typeface="BLUETTI 1.0"/>
              </a:rPr>
              <a:t>Time</a:t>
            </a:r>
            <a:r>
              <a:rPr sz="1050" b="1" spc="5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050" b="1" dirty="0">
                <a:solidFill>
                  <a:srgbClr val="221815"/>
                </a:solidFill>
                <a:latin typeface="BLUETTI 1.0"/>
                <a:cs typeface="BLUETTI 1.0"/>
              </a:rPr>
              <a:t>of</a:t>
            </a:r>
            <a:r>
              <a:rPr sz="1050" b="1" spc="10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050" b="1" spc="-25" dirty="0">
                <a:solidFill>
                  <a:srgbClr val="221815"/>
                </a:solidFill>
                <a:latin typeface="BLUETTI 1.0"/>
                <a:cs typeface="BLUETTI 1.0"/>
              </a:rPr>
              <a:t>Use</a:t>
            </a:r>
            <a:endParaRPr sz="1050">
              <a:latin typeface="BLUETTI 1.0"/>
              <a:cs typeface="BLUETTI 1.0"/>
            </a:endParaRPr>
          </a:p>
          <a:p>
            <a:pPr marL="12700" marR="5080" indent="-2540" algn="ctr">
              <a:lnSpc>
                <a:spcPct val="111000"/>
              </a:lnSpc>
              <a:spcBef>
                <a:spcPts val="530"/>
              </a:spcBef>
            </a:pPr>
            <a:r>
              <a:rPr sz="800" spc="-10" dirty="0">
                <a:solidFill>
                  <a:srgbClr val="595757"/>
                </a:solidFill>
                <a:latin typeface="BLUETTI 1.0"/>
                <a:cs typeface="BLUETTI 1.0"/>
              </a:rPr>
              <a:t>Great</a:t>
            </a:r>
            <a:r>
              <a:rPr sz="800" spc="-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spc="-10" dirty="0">
                <a:solidFill>
                  <a:srgbClr val="595757"/>
                </a:solidFill>
                <a:latin typeface="BLUETTI 1.0"/>
                <a:cs typeface="BLUETTI 1.0"/>
              </a:rPr>
              <a:t>for</a:t>
            </a:r>
            <a:r>
              <a:rPr sz="800" spc="-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dirty="0">
                <a:solidFill>
                  <a:srgbClr val="595757"/>
                </a:solidFill>
                <a:latin typeface="BLUETTI 1.0"/>
                <a:cs typeface="BLUETTI 1.0"/>
              </a:rPr>
              <a:t>stable</a:t>
            </a:r>
            <a:r>
              <a:rPr sz="800" spc="-1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spc="-10" dirty="0">
                <a:solidFill>
                  <a:srgbClr val="595757"/>
                </a:solidFill>
                <a:latin typeface="BLUETTI 1.0"/>
                <a:cs typeface="BLUETTI 1.0"/>
              </a:rPr>
              <a:t>grids</a:t>
            </a:r>
            <a:r>
              <a:rPr sz="800" spc="5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dirty="0">
                <a:solidFill>
                  <a:srgbClr val="595757"/>
                </a:solidFill>
                <a:latin typeface="BLUETTI 1.0"/>
                <a:cs typeface="BLUETTI 1.0"/>
              </a:rPr>
              <a:t>with</a:t>
            </a:r>
            <a:r>
              <a:rPr sz="800" spc="-2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dirty="0">
                <a:solidFill>
                  <a:srgbClr val="595757"/>
                </a:solidFill>
                <a:latin typeface="BLUETTI 1.0"/>
                <a:cs typeface="BLUETTI 1.0"/>
              </a:rPr>
              <a:t>big</a:t>
            </a:r>
            <a:r>
              <a:rPr sz="800" spc="-2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dirty="0">
                <a:solidFill>
                  <a:srgbClr val="595757"/>
                </a:solidFill>
                <a:latin typeface="BLUETTI 1.0"/>
                <a:cs typeface="BLUETTI 1.0"/>
              </a:rPr>
              <a:t>price</a:t>
            </a:r>
            <a:r>
              <a:rPr sz="800" spc="-2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spc="-10" dirty="0">
                <a:solidFill>
                  <a:srgbClr val="595757"/>
                </a:solidFill>
                <a:latin typeface="BLUETTI 1.0"/>
                <a:cs typeface="BLUETTI 1.0"/>
              </a:rPr>
              <a:t>differences</a:t>
            </a:r>
            <a:r>
              <a:rPr sz="800" spc="5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spc="-10" dirty="0">
                <a:solidFill>
                  <a:srgbClr val="595757"/>
                </a:solidFill>
                <a:latin typeface="BLUETTI 1.0"/>
                <a:cs typeface="BLUETTI 1.0"/>
              </a:rPr>
              <a:t>between </a:t>
            </a:r>
            <a:r>
              <a:rPr sz="800" dirty="0">
                <a:solidFill>
                  <a:srgbClr val="595757"/>
                </a:solidFill>
                <a:latin typeface="BLUETTI 1.0"/>
                <a:cs typeface="BLUETTI 1.0"/>
              </a:rPr>
              <a:t>peak</a:t>
            </a:r>
            <a:r>
              <a:rPr sz="800" spc="-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spc="-25" dirty="0">
                <a:solidFill>
                  <a:srgbClr val="595757"/>
                </a:solidFill>
                <a:latin typeface="BLUETTI 1.0"/>
                <a:cs typeface="BLUETTI 1.0"/>
              </a:rPr>
              <a:t>and</a:t>
            </a:r>
            <a:endParaRPr sz="800">
              <a:latin typeface="BLUETTI 1.0"/>
              <a:cs typeface="BLUETTI 1.0"/>
            </a:endParaRPr>
          </a:p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95757"/>
                </a:solidFill>
                <a:latin typeface="BLUETTI 1.0"/>
                <a:cs typeface="BLUETTI 1.0"/>
              </a:rPr>
              <a:t>off-</a:t>
            </a:r>
            <a:r>
              <a:rPr sz="800" dirty="0">
                <a:solidFill>
                  <a:srgbClr val="595757"/>
                </a:solidFill>
                <a:latin typeface="BLUETTI 1.0"/>
                <a:cs typeface="BLUETTI 1.0"/>
              </a:rPr>
              <a:t>peak </a:t>
            </a:r>
            <a:r>
              <a:rPr sz="800" spc="-10" dirty="0">
                <a:solidFill>
                  <a:srgbClr val="595757"/>
                </a:solidFill>
                <a:latin typeface="BLUETTI 1.0"/>
                <a:cs typeface="BLUETTI 1.0"/>
              </a:rPr>
              <a:t>times.</a:t>
            </a:r>
            <a:endParaRPr sz="800">
              <a:latin typeface="BLUETTI 1.0"/>
              <a:cs typeface="BLUETTI 1.0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1708722" y="1860453"/>
            <a:ext cx="1029335" cy="5245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10"/>
              </a:spcBef>
            </a:pPr>
            <a:r>
              <a:rPr sz="1050" b="1" dirty="0">
                <a:solidFill>
                  <a:srgbClr val="221815"/>
                </a:solidFill>
                <a:latin typeface="BLUETTI 1.0"/>
                <a:cs typeface="BLUETTI 1.0"/>
              </a:rPr>
              <a:t>Custom</a:t>
            </a:r>
            <a:r>
              <a:rPr sz="1050" b="1" spc="25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1050" b="1" spc="-20" dirty="0">
                <a:solidFill>
                  <a:srgbClr val="221815"/>
                </a:solidFill>
                <a:latin typeface="BLUETTI 1.0"/>
                <a:cs typeface="BLUETTI 1.0"/>
              </a:rPr>
              <a:t>Mode</a:t>
            </a:r>
            <a:endParaRPr sz="1050">
              <a:latin typeface="BLUETTI 1.0"/>
              <a:cs typeface="BLUETTI 1.0"/>
            </a:endParaRPr>
          </a:p>
          <a:p>
            <a:pPr marL="12700" marR="5080" indent="7620">
              <a:lnSpc>
                <a:spcPct val="111000"/>
              </a:lnSpc>
              <a:spcBef>
                <a:spcPts val="530"/>
              </a:spcBef>
            </a:pPr>
            <a:r>
              <a:rPr sz="800" dirty="0">
                <a:solidFill>
                  <a:srgbClr val="595757"/>
                </a:solidFill>
                <a:latin typeface="BLUETTI 1.0"/>
                <a:cs typeface="BLUETTI 1.0"/>
              </a:rPr>
              <a:t>Get</a:t>
            </a:r>
            <a:r>
              <a:rPr sz="800" spc="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spc="-10" dirty="0">
                <a:solidFill>
                  <a:srgbClr val="595757"/>
                </a:solidFill>
                <a:latin typeface="BLUETTI 1.0"/>
                <a:cs typeface="BLUETTI 1.0"/>
              </a:rPr>
              <a:t>tailored</a:t>
            </a:r>
            <a:r>
              <a:rPr sz="800" spc="1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spc="-10" dirty="0">
                <a:solidFill>
                  <a:srgbClr val="595757"/>
                </a:solidFill>
                <a:latin typeface="BLUETTI 1.0"/>
                <a:cs typeface="BLUETTI 1.0"/>
              </a:rPr>
              <a:t>solutions</a:t>
            </a:r>
            <a:r>
              <a:rPr sz="800" spc="500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dirty="0">
                <a:solidFill>
                  <a:srgbClr val="595757"/>
                </a:solidFill>
                <a:latin typeface="BLUETTI 1.0"/>
                <a:cs typeface="BLUETTI 1.0"/>
              </a:rPr>
              <a:t>with</a:t>
            </a:r>
            <a:r>
              <a:rPr sz="800" spc="-2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dirty="0">
                <a:solidFill>
                  <a:srgbClr val="595757"/>
                </a:solidFill>
                <a:latin typeface="BLUETTI 1.0"/>
                <a:cs typeface="BLUETTI 1.0"/>
              </a:rPr>
              <a:t>the</a:t>
            </a:r>
            <a:r>
              <a:rPr sz="800" spc="-2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dirty="0">
                <a:solidFill>
                  <a:srgbClr val="595757"/>
                </a:solidFill>
                <a:latin typeface="BLUETTI 1.0"/>
                <a:cs typeface="BLUETTI 1.0"/>
              </a:rPr>
              <a:t>BLUETTI</a:t>
            </a:r>
            <a:r>
              <a:rPr sz="800" spc="-25" dirty="0">
                <a:solidFill>
                  <a:srgbClr val="595757"/>
                </a:solidFill>
                <a:latin typeface="BLUETTI 1.0"/>
                <a:cs typeface="BLUETTI 1.0"/>
              </a:rPr>
              <a:t> </a:t>
            </a:r>
            <a:r>
              <a:rPr sz="800" spc="-20" dirty="0">
                <a:solidFill>
                  <a:srgbClr val="595757"/>
                </a:solidFill>
                <a:latin typeface="BLUETTI 1.0"/>
                <a:cs typeface="BLUETTI 1.0"/>
              </a:rPr>
              <a:t>app.</a:t>
            </a:r>
            <a:endParaRPr sz="800">
              <a:latin typeface="BLUETTI 1.0"/>
              <a:cs typeface="BLUETTI 1.0"/>
            </a:endParaRPr>
          </a:p>
        </p:txBody>
      </p:sp>
      <p:grpSp>
        <p:nvGrpSpPr>
          <p:cNvPr id="280" name="object 280"/>
          <p:cNvGrpSpPr/>
          <p:nvPr/>
        </p:nvGrpSpPr>
        <p:grpSpPr>
          <a:xfrm>
            <a:off x="7654980" y="1227530"/>
            <a:ext cx="507365" cy="507365"/>
            <a:chOff x="7654980" y="1227530"/>
            <a:chExt cx="507365" cy="507365"/>
          </a:xfrm>
        </p:grpSpPr>
        <p:sp>
          <p:nvSpPr>
            <p:cNvPr id="281" name="object 281"/>
            <p:cNvSpPr/>
            <p:nvPr/>
          </p:nvSpPr>
          <p:spPr>
            <a:xfrm>
              <a:off x="7654980" y="1227530"/>
              <a:ext cx="507365" cy="507365"/>
            </a:xfrm>
            <a:custGeom>
              <a:avLst/>
              <a:gdLst/>
              <a:ahLst/>
              <a:cxnLst/>
              <a:rect l="l" t="t" r="r" b="b"/>
              <a:pathLst>
                <a:path w="507365" h="507364">
                  <a:moveTo>
                    <a:pt x="253599" y="0"/>
                  </a:moveTo>
                  <a:lnTo>
                    <a:pt x="208015" y="4085"/>
                  </a:lnTo>
                  <a:lnTo>
                    <a:pt x="165111" y="15866"/>
                  </a:lnTo>
                  <a:lnTo>
                    <a:pt x="125604" y="34624"/>
                  </a:lnTo>
                  <a:lnTo>
                    <a:pt x="90209" y="59645"/>
                  </a:lnTo>
                  <a:lnTo>
                    <a:pt x="59644" y="90211"/>
                  </a:lnTo>
                  <a:lnTo>
                    <a:pt x="34624" y="125607"/>
                  </a:lnTo>
                  <a:lnTo>
                    <a:pt x="15866" y="165116"/>
                  </a:lnTo>
                  <a:lnTo>
                    <a:pt x="4085" y="208023"/>
                  </a:lnTo>
                  <a:lnTo>
                    <a:pt x="0" y="253610"/>
                  </a:lnTo>
                  <a:lnTo>
                    <a:pt x="4085" y="299197"/>
                  </a:lnTo>
                  <a:lnTo>
                    <a:pt x="15866" y="342103"/>
                  </a:lnTo>
                  <a:lnTo>
                    <a:pt x="34624" y="381613"/>
                  </a:lnTo>
                  <a:lnTo>
                    <a:pt x="59644" y="417009"/>
                  </a:lnTo>
                  <a:lnTo>
                    <a:pt x="90209" y="447575"/>
                  </a:lnTo>
                  <a:lnTo>
                    <a:pt x="125604" y="472595"/>
                  </a:lnTo>
                  <a:lnTo>
                    <a:pt x="165111" y="491354"/>
                  </a:lnTo>
                  <a:lnTo>
                    <a:pt x="208015" y="503134"/>
                  </a:lnTo>
                  <a:lnTo>
                    <a:pt x="253599" y="507220"/>
                  </a:lnTo>
                  <a:lnTo>
                    <a:pt x="299186" y="503134"/>
                  </a:lnTo>
                  <a:lnTo>
                    <a:pt x="342092" y="491354"/>
                  </a:lnTo>
                  <a:lnTo>
                    <a:pt x="381601" y="472595"/>
                  </a:lnTo>
                  <a:lnTo>
                    <a:pt x="416997" y="447575"/>
                  </a:lnTo>
                  <a:lnTo>
                    <a:pt x="447564" y="417009"/>
                  </a:lnTo>
                  <a:lnTo>
                    <a:pt x="472584" y="381613"/>
                  </a:lnTo>
                  <a:lnTo>
                    <a:pt x="491343" y="342103"/>
                  </a:lnTo>
                  <a:lnTo>
                    <a:pt x="503123" y="299197"/>
                  </a:lnTo>
                  <a:lnTo>
                    <a:pt x="507209" y="253610"/>
                  </a:lnTo>
                  <a:lnTo>
                    <a:pt x="503123" y="208023"/>
                  </a:lnTo>
                  <a:lnTo>
                    <a:pt x="491343" y="165116"/>
                  </a:lnTo>
                  <a:lnTo>
                    <a:pt x="472584" y="125607"/>
                  </a:lnTo>
                  <a:lnTo>
                    <a:pt x="447564" y="90211"/>
                  </a:lnTo>
                  <a:lnTo>
                    <a:pt x="416997" y="59645"/>
                  </a:lnTo>
                  <a:lnTo>
                    <a:pt x="381601" y="34624"/>
                  </a:lnTo>
                  <a:lnTo>
                    <a:pt x="342092" y="15866"/>
                  </a:lnTo>
                  <a:lnTo>
                    <a:pt x="299186" y="4085"/>
                  </a:lnTo>
                  <a:lnTo>
                    <a:pt x="253599" y="0"/>
                  </a:lnTo>
                  <a:close/>
                </a:path>
              </a:pathLst>
            </a:custGeom>
            <a:solidFill>
              <a:srgbClr val="1798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2" name="object 28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810720" y="1326873"/>
              <a:ext cx="211304" cy="93524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7776998" y="1503062"/>
              <a:ext cx="263525" cy="128270"/>
            </a:xfrm>
            <a:custGeom>
              <a:avLst/>
              <a:gdLst/>
              <a:ahLst/>
              <a:cxnLst/>
              <a:rect l="l" t="t" r="r" b="b"/>
              <a:pathLst>
                <a:path w="263525" h="128269">
                  <a:moveTo>
                    <a:pt x="177126" y="46560"/>
                  </a:moveTo>
                  <a:lnTo>
                    <a:pt x="219818" y="15670"/>
                  </a:lnTo>
                  <a:lnTo>
                    <a:pt x="248958" y="0"/>
                  </a:lnTo>
                  <a:lnTo>
                    <a:pt x="258570" y="4035"/>
                  </a:lnTo>
                  <a:lnTo>
                    <a:pt x="263085" y="12706"/>
                  </a:lnTo>
                  <a:lnTo>
                    <a:pt x="260162" y="22717"/>
                  </a:lnTo>
                  <a:lnTo>
                    <a:pt x="227395" y="51313"/>
                  </a:lnTo>
                  <a:lnTo>
                    <a:pt x="180909" y="90082"/>
                  </a:lnTo>
                  <a:lnTo>
                    <a:pt x="167940" y="97400"/>
                  </a:lnTo>
                  <a:lnTo>
                    <a:pt x="160487" y="97321"/>
                  </a:lnTo>
                  <a:lnTo>
                    <a:pt x="82517" y="96454"/>
                  </a:lnTo>
                  <a:lnTo>
                    <a:pt x="44050" y="127885"/>
                  </a:lnTo>
                  <a:lnTo>
                    <a:pt x="0" y="74659"/>
                  </a:lnTo>
                  <a:lnTo>
                    <a:pt x="28789" y="44961"/>
                  </a:lnTo>
                  <a:lnTo>
                    <a:pt x="46087" y="29532"/>
                  </a:lnTo>
                  <a:lnTo>
                    <a:pt x="58823" y="23397"/>
                  </a:lnTo>
                  <a:lnTo>
                    <a:pt x="73928" y="21580"/>
                  </a:lnTo>
                  <a:lnTo>
                    <a:pt x="90420" y="22090"/>
                  </a:lnTo>
                  <a:lnTo>
                    <a:pt x="104366" y="24923"/>
                  </a:lnTo>
                  <a:lnTo>
                    <a:pt x="118274" y="28086"/>
                  </a:lnTo>
                  <a:lnTo>
                    <a:pt x="134651" y="29584"/>
                  </a:lnTo>
                  <a:lnTo>
                    <a:pt x="172871" y="36699"/>
                  </a:lnTo>
                  <a:lnTo>
                    <a:pt x="175338" y="42226"/>
                  </a:lnTo>
                  <a:lnTo>
                    <a:pt x="174448" y="48308"/>
                  </a:lnTo>
                  <a:lnTo>
                    <a:pt x="169693" y="53761"/>
                  </a:lnTo>
                  <a:lnTo>
                    <a:pt x="160566" y="57401"/>
                  </a:lnTo>
                  <a:lnTo>
                    <a:pt x="145919" y="58817"/>
                  </a:lnTo>
                  <a:lnTo>
                    <a:pt x="129798" y="58660"/>
                  </a:lnTo>
                  <a:lnTo>
                    <a:pt x="116773" y="57873"/>
                  </a:lnTo>
                  <a:lnTo>
                    <a:pt x="111416" y="57401"/>
                  </a:lnTo>
                </a:path>
              </a:pathLst>
            </a:custGeom>
            <a:ln w="89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/>
            <p:cNvSpPr/>
            <p:nvPr/>
          </p:nvSpPr>
          <p:spPr>
            <a:xfrm>
              <a:off x="7801688" y="1557288"/>
              <a:ext cx="45085" cy="51435"/>
            </a:xfrm>
            <a:custGeom>
              <a:avLst/>
              <a:gdLst/>
              <a:ahLst/>
              <a:cxnLst/>
              <a:rect l="l" t="t" r="r" b="b"/>
              <a:pathLst>
                <a:path w="45084" h="51434">
                  <a:moveTo>
                    <a:pt x="0" y="0"/>
                  </a:moveTo>
                  <a:lnTo>
                    <a:pt x="44501" y="51413"/>
                  </a:lnTo>
                </a:path>
              </a:pathLst>
            </a:custGeom>
            <a:ln w="89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/>
            <p:cNvSpPr/>
            <p:nvPr/>
          </p:nvSpPr>
          <p:spPr>
            <a:xfrm>
              <a:off x="7838419" y="1415639"/>
              <a:ext cx="152400" cy="82550"/>
            </a:xfrm>
            <a:custGeom>
              <a:avLst/>
              <a:gdLst/>
              <a:ahLst/>
              <a:cxnLst/>
              <a:rect l="l" t="t" r="r" b="b"/>
              <a:pathLst>
                <a:path w="152400" h="82550">
                  <a:moveTo>
                    <a:pt x="151898" y="0"/>
                  </a:moveTo>
                  <a:lnTo>
                    <a:pt x="151898" y="82033"/>
                  </a:lnTo>
                  <a:lnTo>
                    <a:pt x="0" y="82033"/>
                  </a:lnTo>
                  <a:lnTo>
                    <a:pt x="0" y="22"/>
                  </a:lnTo>
                </a:path>
              </a:pathLst>
            </a:custGeom>
            <a:ln w="89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/>
            <p:cNvSpPr/>
            <p:nvPr/>
          </p:nvSpPr>
          <p:spPr>
            <a:xfrm>
              <a:off x="7893355" y="1434090"/>
              <a:ext cx="42545" cy="64135"/>
            </a:xfrm>
            <a:custGeom>
              <a:avLst/>
              <a:gdLst/>
              <a:ahLst/>
              <a:cxnLst/>
              <a:rect l="l" t="t" r="r" b="b"/>
              <a:pathLst>
                <a:path w="42545" h="64134">
                  <a:moveTo>
                    <a:pt x="42013" y="63582"/>
                  </a:moveTo>
                  <a:lnTo>
                    <a:pt x="0" y="63582"/>
                  </a:lnTo>
                  <a:lnTo>
                    <a:pt x="0" y="0"/>
                  </a:lnTo>
                  <a:lnTo>
                    <a:pt x="42013" y="0"/>
                  </a:lnTo>
                  <a:lnTo>
                    <a:pt x="42013" y="63582"/>
                  </a:lnTo>
                  <a:close/>
                </a:path>
              </a:pathLst>
            </a:custGeom>
            <a:ln w="89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7" name="object 287"/>
          <p:cNvSpPr/>
          <p:nvPr/>
        </p:nvSpPr>
        <p:spPr>
          <a:xfrm>
            <a:off x="9074805" y="1227530"/>
            <a:ext cx="507365" cy="507365"/>
          </a:xfrm>
          <a:custGeom>
            <a:avLst/>
            <a:gdLst/>
            <a:ahLst/>
            <a:cxnLst/>
            <a:rect l="l" t="t" r="r" b="b"/>
            <a:pathLst>
              <a:path w="507365" h="507364">
                <a:moveTo>
                  <a:pt x="253599" y="0"/>
                </a:moveTo>
                <a:lnTo>
                  <a:pt x="208015" y="4085"/>
                </a:lnTo>
                <a:lnTo>
                  <a:pt x="165111" y="15866"/>
                </a:lnTo>
                <a:lnTo>
                  <a:pt x="125604" y="34624"/>
                </a:lnTo>
                <a:lnTo>
                  <a:pt x="90209" y="59645"/>
                </a:lnTo>
                <a:lnTo>
                  <a:pt x="59644" y="90211"/>
                </a:lnTo>
                <a:lnTo>
                  <a:pt x="34624" y="125607"/>
                </a:lnTo>
                <a:lnTo>
                  <a:pt x="15866" y="165116"/>
                </a:lnTo>
                <a:lnTo>
                  <a:pt x="4085" y="208023"/>
                </a:lnTo>
                <a:lnTo>
                  <a:pt x="0" y="253610"/>
                </a:lnTo>
                <a:lnTo>
                  <a:pt x="4085" y="299197"/>
                </a:lnTo>
                <a:lnTo>
                  <a:pt x="15866" y="342103"/>
                </a:lnTo>
                <a:lnTo>
                  <a:pt x="34624" y="381613"/>
                </a:lnTo>
                <a:lnTo>
                  <a:pt x="59644" y="417009"/>
                </a:lnTo>
                <a:lnTo>
                  <a:pt x="90209" y="447575"/>
                </a:lnTo>
                <a:lnTo>
                  <a:pt x="125604" y="472595"/>
                </a:lnTo>
                <a:lnTo>
                  <a:pt x="165111" y="491354"/>
                </a:lnTo>
                <a:lnTo>
                  <a:pt x="208015" y="503134"/>
                </a:lnTo>
                <a:lnTo>
                  <a:pt x="253599" y="507220"/>
                </a:lnTo>
                <a:lnTo>
                  <a:pt x="299186" y="503134"/>
                </a:lnTo>
                <a:lnTo>
                  <a:pt x="342092" y="491354"/>
                </a:lnTo>
                <a:lnTo>
                  <a:pt x="381601" y="472595"/>
                </a:lnTo>
                <a:lnTo>
                  <a:pt x="416997" y="447575"/>
                </a:lnTo>
                <a:lnTo>
                  <a:pt x="447564" y="417009"/>
                </a:lnTo>
                <a:lnTo>
                  <a:pt x="472584" y="381613"/>
                </a:lnTo>
                <a:lnTo>
                  <a:pt x="491343" y="342103"/>
                </a:lnTo>
                <a:lnTo>
                  <a:pt x="503123" y="299197"/>
                </a:lnTo>
                <a:lnTo>
                  <a:pt x="507209" y="253610"/>
                </a:lnTo>
                <a:lnTo>
                  <a:pt x="503123" y="208023"/>
                </a:lnTo>
                <a:lnTo>
                  <a:pt x="491343" y="165116"/>
                </a:lnTo>
                <a:lnTo>
                  <a:pt x="472584" y="125607"/>
                </a:lnTo>
                <a:lnTo>
                  <a:pt x="447564" y="90211"/>
                </a:lnTo>
                <a:lnTo>
                  <a:pt x="416997" y="59645"/>
                </a:lnTo>
                <a:lnTo>
                  <a:pt x="381601" y="34624"/>
                </a:lnTo>
                <a:lnTo>
                  <a:pt x="342092" y="15866"/>
                </a:lnTo>
                <a:lnTo>
                  <a:pt x="299186" y="4085"/>
                </a:lnTo>
                <a:lnTo>
                  <a:pt x="253599" y="0"/>
                </a:lnTo>
                <a:close/>
              </a:path>
            </a:pathLst>
          </a:custGeom>
          <a:solidFill>
            <a:srgbClr val="1798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8" name="object 288"/>
          <p:cNvGrpSpPr/>
          <p:nvPr/>
        </p:nvGrpSpPr>
        <p:grpSpPr>
          <a:xfrm>
            <a:off x="10522148" y="1227530"/>
            <a:ext cx="507365" cy="507365"/>
            <a:chOff x="10522148" y="1227530"/>
            <a:chExt cx="507365" cy="507365"/>
          </a:xfrm>
        </p:grpSpPr>
        <p:sp>
          <p:nvSpPr>
            <p:cNvPr id="289" name="object 289"/>
            <p:cNvSpPr/>
            <p:nvPr/>
          </p:nvSpPr>
          <p:spPr>
            <a:xfrm>
              <a:off x="10522148" y="1227530"/>
              <a:ext cx="507365" cy="507365"/>
            </a:xfrm>
            <a:custGeom>
              <a:avLst/>
              <a:gdLst/>
              <a:ahLst/>
              <a:cxnLst/>
              <a:rect l="l" t="t" r="r" b="b"/>
              <a:pathLst>
                <a:path w="507365" h="507364">
                  <a:moveTo>
                    <a:pt x="253599" y="0"/>
                  </a:moveTo>
                  <a:lnTo>
                    <a:pt x="208015" y="4085"/>
                  </a:lnTo>
                  <a:lnTo>
                    <a:pt x="165111" y="15866"/>
                  </a:lnTo>
                  <a:lnTo>
                    <a:pt x="125604" y="34624"/>
                  </a:lnTo>
                  <a:lnTo>
                    <a:pt x="90209" y="59645"/>
                  </a:lnTo>
                  <a:lnTo>
                    <a:pt x="59644" y="90211"/>
                  </a:lnTo>
                  <a:lnTo>
                    <a:pt x="34624" y="125607"/>
                  </a:lnTo>
                  <a:lnTo>
                    <a:pt x="15866" y="165116"/>
                  </a:lnTo>
                  <a:lnTo>
                    <a:pt x="4085" y="208023"/>
                  </a:lnTo>
                  <a:lnTo>
                    <a:pt x="0" y="253610"/>
                  </a:lnTo>
                  <a:lnTo>
                    <a:pt x="4085" y="299197"/>
                  </a:lnTo>
                  <a:lnTo>
                    <a:pt x="15866" y="342103"/>
                  </a:lnTo>
                  <a:lnTo>
                    <a:pt x="34624" y="381613"/>
                  </a:lnTo>
                  <a:lnTo>
                    <a:pt x="59644" y="417009"/>
                  </a:lnTo>
                  <a:lnTo>
                    <a:pt x="90209" y="447575"/>
                  </a:lnTo>
                  <a:lnTo>
                    <a:pt x="125604" y="472595"/>
                  </a:lnTo>
                  <a:lnTo>
                    <a:pt x="165111" y="491354"/>
                  </a:lnTo>
                  <a:lnTo>
                    <a:pt x="208015" y="503134"/>
                  </a:lnTo>
                  <a:lnTo>
                    <a:pt x="253599" y="507220"/>
                  </a:lnTo>
                  <a:lnTo>
                    <a:pt x="299186" y="503134"/>
                  </a:lnTo>
                  <a:lnTo>
                    <a:pt x="342092" y="491354"/>
                  </a:lnTo>
                  <a:lnTo>
                    <a:pt x="381601" y="472595"/>
                  </a:lnTo>
                  <a:lnTo>
                    <a:pt x="416997" y="447575"/>
                  </a:lnTo>
                  <a:lnTo>
                    <a:pt x="447564" y="417009"/>
                  </a:lnTo>
                  <a:lnTo>
                    <a:pt x="472584" y="381613"/>
                  </a:lnTo>
                  <a:lnTo>
                    <a:pt x="491343" y="342103"/>
                  </a:lnTo>
                  <a:lnTo>
                    <a:pt x="503123" y="299197"/>
                  </a:lnTo>
                  <a:lnTo>
                    <a:pt x="507209" y="253610"/>
                  </a:lnTo>
                  <a:lnTo>
                    <a:pt x="503123" y="208023"/>
                  </a:lnTo>
                  <a:lnTo>
                    <a:pt x="491343" y="165116"/>
                  </a:lnTo>
                  <a:lnTo>
                    <a:pt x="472584" y="125607"/>
                  </a:lnTo>
                  <a:lnTo>
                    <a:pt x="447564" y="90211"/>
                  </a:lnTo>
                  <a:lnTo>
                    <a:pt x="416997" y="59645"/>
                  </a:lnTo>
                  <a:lnTo>
                    <a:pt x="381601" y="34624"/>
                  </a:lnTo>
                  <a:lnTo>
                    <a:pt x="342092" y="15866"/>
                  </a:lnTo>
                  <a:lnTo>
                    <a:pt x="299186" y="4085"/>
                  </a:lnTo>
                  <a:lnTo>
                    <a:pt x="253599" y="0"/>
                  </a:lnTo>
                  <a:close/>
                </a:path>
              </a:pathLst>
            </a:custGeom>
            <a:solidFill>
              <a:srgbClr val="1798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/>
            <p:cNvSpPr/>
            <p:nvPr/>
          </p:nvSpPr>
          <p:spPr>
            <a:xfrm>
              <a:off x="10563793" y="1329815"/>
              <a:ext cx="424180" cy="213995"/>
            </a:xfrm>
            <a:custGeom>
              <a:avLst/>
              <a:gdLst/>
              <a:ahLst/>
              <a:cxnLst/>
              <a:rect l="l" t="t" r="r" b="b"/>
              <a:pathLst>
                <a:path w="424179" h="213994">
                  <a:moveTo>
                    <a:pt x="0" y="213644"/>
                  </a:moveTo>
                  <a:lnTo>
                    <a:pt x="77789" y="213644"/>
                  </a:lnTo>
                  <a:lnTo>
                    <a:pt x="84985" y="212590"/>
                  </a:lnTo>
                  <a:lnTo>
                    <a:pt x="91457" y="209590"/>
                  </a:lnTo>
                  <a:lnTo>
                    <a:pt x="96826" y="204891"/>
                  </a:lnTo>
                  <a:lnTo>
                    <a:pt x="100710" y="198739"/>
                  </a:lnTo>
                  <a:lnTo>
                    <a:pt x="179040" y="22367"/>
                  </a:lnTo>
                  <a:lnTo>
                    <a:pt x="193519" y="5592"/>
                  </a:lnTo>
                  <a:lnTo>
                    <a:pt x="213449" y="0"/>
                  </a:lnTo>
                  <a:lnTo>
                    <a:pt x="233378" y="5588"/>
                  </a:lnTo>
                  <a:lnTo>
                    <a:pt x="247857" y="22356"/>
                  </a:lnTo>
                  <a:lnTo>
                    <a:pt x="326176" y="198672"/>
                  </a:lnTo>
                  <a:lnTo>
                    <a:pt x="330065" y="204824"/>
                  </a:lnTo>
                  <a:lnTo>
                    <a:pt x="335434" y="209523"/>
                  </a:lnTo>
                  <a:lnTo>
                    <a:pt x="341907" y="212522"/>
                  </a:lnTo>
                  <a:lnTo>
                    <a:pt x="349108" y="213577"/>
                  </a:lnTo>
                  <a:lnTo>
                    <a:pt x="423926" y="213577"/>
                  </a:lnTo>
                </a:path>
              </a:pathLst>
            </a:custGeom>
            <a:ln w="90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/>
            <p:cNvSpPr/>
            <p:nvPr/>
          </p:nvSpPr>
          <p:spPr>
            <a:xfrm>
              <a:off x="10819091" y="1427449"/>
              <a:ext cx="52069" cy="33655"/>
            </a:xfrm>
            <a:custGeom>
              <a:avLst/>
              <a:gdLst/>
              <a:ahLst/>
              <a:cxnLst/>
              <a:rect l="l" t="t" r="r" b="b"/>
              <a:pathLst>
                <a:path w="52070" h="33655">
                  <a:moveTo>
                    <a:pt x="51998" y="0"/>
                  </a:moveTo>
                  <a:lnTo>
                    <a:pt x="41304" y="33480"/>
                  </a:lnTo>
                  <a:lnTo>
                    <a:pt x="0" y="23573"/>
                  </a:lnTo>
                </a:path>
              </a:pathLst>
            </a:custGeom>
            <a:ln w="90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/>
            <p:cNvSpPr/>
            <p:nvPr/>
          </p:nvSpPr>
          <p:spPr>
            <a:xfrm>
              <a:off x="10681277" y="1428566"/>
              <a:ext cx="52069" cy="33655"/>
            </a:xfrm>
            <a:custGeom>
              <a:avLst/>
              <a:gdLst/>
              <a:ahLst/>
              <a:cxnLst/>
              <a:rect l="l" t="t" r="r" b="b"/>
              <a:pathLst>
                <a:path w="52070" h="33655">
                  <a:moveTo>
                    <a:pt x="0" y="0"/>
                  </a:moveTo>
                  <a:lnTo>
                    <a:pt x="10694" y="33480"/>
                  </a:lnTo>
                  <a:lnTo>
                    <a:pt x="51998" y="23573"/>
                  </a:lnTo>
                </a:path>
              </a:pathLst>
            </a:custGeom>
            <a:ln w="90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3" name="object 293"/>
          <p:cNvGrpSpPr/>
          <p:nvPr/>
        </p:nvGrpSpPr>
        <p:grpSpPr>
          <a:xfrm>
            <a:off x="11969491" y="1227530"/>
            <a:ext cx="507365" cy="507365"/>
            <a:chOff x="11969491" y="1227530"/>
            <a:chExt cx="507365" cy="507365"/>
          </a:xfrm>
        </p:grpSpPr>
        <p:sp>
          <p:nvSpPr>
            <p:cNvPr id="294" name="object 294"/>
            <p:cNvSpPr/>
            <p:nvPr/>
          </p:nvSpPr>
          <p:spPr>
            <a:xfrm>
              <a:off x="11969491" y="1227530"/>
              <a:ext cx="507365" cy="507365"/>
            </a:xfrm>
            <a:custGeom>
              <a:avLst/>
              <a:gdLst/>
              <a:ahLst/>
              <a:cxnLst/>
              <a:rect l="l" t="t" r="r" b="b"/>
              <a:pathLst>
                <a:path w="507365" h="507364">
                  <a:moveTo>
                    <a:pt x="253599" y="0"/>
                  </a:moveTo>
                  <a:lnTo>
                    <a:pt x="208015" y="4085"/>
                  </a:lnTo>
                  <a:lnTo>
                    <a:pt x="165111" y="15866"/>
                  </a:lnTo>
                  <a:lnTo>
                    <a:pt x="125604" y="34624"/>
                  </a:lnTo>
                  <a:lnTo>
                    <a:pt x="90209" y="59645"/>
                  </a:lnTo>
                  <a:lnTo>
                    <a:pt x="59644" y="90211"/>
                  </a:lnTo>
                  <a:lnTo>
                    <a:pt x="34624" y="125607"/>
                  </a:lnTo>
                  <a:lnTo>
                    <a:pt x="15866" y="165116"/>
                  </a:lnTo>
                  <a:lnTo>
                    <a:pt x="4085" y="208023"/>
                  </a:lnTo>
                  <a:lnTo>
                    <a:pt x="0" y="253610"/>
                  </a:lnTo>
                  <a:lnTo>
                    <a:pt x="4085" y="299197"/>
                  </a:lnTo>
                  <a:lnTo>
                    <a:pt x="15866" y="342103"/>
                  </a:lnTo>
                  <a:lnTo>
                    <a:pt x="34624" y="381613"/>
                  </a:lnTo>
                  <a:lnTo>
                    <a:pt x="59644" y="417009"/>
                  </a:lnTo>
                  <a:lnTo>
                    <a:pt x="90209" y="447575"/>
                  </a:lnTo>
                  <a:lnTo>
                    <a:pt x="125604" y="472595"/>
                  </a:lnTo>
                  <a:lnTo>
                    <a:pt x="165111" y="491354"/>
                  </a:lnTo>
                  <a:lnTo>
                    <a:pt x="208015" y="503134"/>
                  </a:lnTo>
                  <a:lnTo>
                    <a:pt x="253599" y="507220"/>
                  </a:lnTo>
                  <a:lnTo>
                    <a:pt x="299186" y="503134"/>
                  </a:lnTo>
                  <a:lnTo>
                    <a:pt x="342092" y="491354"/>
                  </a:lnTo>
                  <a:lnTo>
                    <a:pt x="381601" y="472595"/>
                  </a:lnTo>
                  <a:lnTo>
                    <a:pt x="416997" y="447575"/>
                  </a:lnTo>
                  <a:lnTo>
                    <a:pt x="447564" y="417009"/>
                  </a:lnTo>
                  <a:lnTo>
                    <a:pt x="472584" y="381613"/>
                  </a:lnTo>
                  <a:lnTo>
                    <a:pt x="491343" y="342103"/>
                  </a:lnTo>
                  <a:lnTo>
                    <a:pt x="503123" y="299197"/>
                  </a:lnTo>
                  <a:lnTo>
                    <a:pt x="507209" y="253610"/>
                  </a:lnTo>
                  <a:lnTo>
                    <a:pt x="503123" y="208023"/>
                  </a:lnTo>
                  <a:lnTo>
                    <a:pt x="491343" y="165116"/>
                  </a:lnTo>
                  <a:lnTo>
                    <a:pt x="472584" y="125607"/>
                  </a:lnTo>
                  <a:lnTo>
                    <a:pt x="447564" y="90211"/>
                  </a:lnTo>
                  <a:lnTo>
                    <a:pt x="416997" y="59645"/>
                  </a:lnTo>
                  <a:lnTo>
                    <a:pt x="381601" y="34624"/>
                  </a:lnTo>
                  <a:lnTo>
                    <a:pt x="342092" y="15866"/>
                  </a:lnTo>
                  <a:lnTo>
                    <a:pt x="299186" y="4085"/>
                  </a:lnTo>
                  <a:lnTo>
                    <a:pt x="253599" y="0"/>
                  </a:lnTo>
                  <a:close/>
                </a:path>
              </a:pathLst>
            </a:custGeom>
            <a:solidFill>
              <a:srgbClr val="1798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/>
            <p:cNvSpPr/>
            <p:nvPr/>
          </p:nvSpPr>
          <p:spPr>
            <a:xfrm>
              <a:off x="12068654" y="1303384"/>
              <a:ext cx="309245" cy="355600"/>
            </a:xfrm>
            <a:custGeom>
              <a:avLst/>
              <a:gdLst/>
              <a:ahLst/>
              <a:cxnLst/>
              <a:rect l="l" t="t" r="r" b="b"/>
              <a:pathLst>
                <a:path w="309245" h="355600">
                  <a:moveTo>
                    <a:pt x="155444" y="0"/>
                  </a:moveTo>
                  <a:lnTo>
                    <a:pt x="153440" y="0"/>
                  </a:lnTo>
                  <a:lnTo>
                    <a:pt x="1001" y="88011"/>
                  </a:lnTo>
                  <a:lnTo>
                    <a:pt x="0" y="89745"/>
                  </a:lnTo>
                  <a:lnTo>
                    <a:pt x="0" y="265768"/>
                  </a:lnTo>
                  <a:lnTo>
                    <a:pt x="1001" y="267502"/>
                  </a:lnTo>
                  <a:lnTo>
                    <a:pt x="153440" y="355513"/>
                  </a:lnTo>
                  <a:lnTo>
                    <a:pt x="155444" y="355513"/>
                  </a:lnTo>
                  <a:lnTo>
                    <a:pt x="178374" y="342275"/>
                  </a:lnTo>
                  <a:lnTo>
                    <a:pt x="153440" y="342275"/>
                  </a:lnTo>
                  <a:lnTo>
                    <a:pt x="12462" y="260882"/>
                  </a:lnTo>
                  <a:lnTo>
                    <a:pt x="11460" y="259149"/>
                  </a:lnTo>
                  <a:lnTo>
                    <a:pt x="11460" y="96364"/>
                  </a:lnTo>
                  <a:lnTo>
                    <a:pt x="12462" y="94631"/>
                  </a:lnTo>
                  <a:lnTo>
                    <a:pt x="153440" y="13238"/>
                  </a:lnTo>
                  <a:lnTo>
                    <a:pt x="178374" y="13238"/>
                  </a:lnTo>
                  <a:lnTo>
                    <a:pt x="155444" y="0"/>
                  </a:lnTo>
                  <a:close/>
                </a:path>
                <a:path w="309245" h="355600">
                  <a:moveTo>
                    <a:pt x="178374" y="13238"/>
                  </a:moveTo>
                  <a:lnTo>
                    <a:pt x="155444" y="13238"/>
                  </a:lnTo>
                  <a:lnTo>
                    <a:pt x="296422" y="94631"/>
                  </a:lnTo>
                  <a:lnTo>
                    <a:pt x="297413" y="96364"/>
                  </a:lnTo>
                  <a:lnTo>
                    <a:pt x="297413" y="259149"/>
                  </a:lnTo>
                  <a:lnTo>
                    <a:pt x="296422" y="260882"/>
                  </a:lnTo>
                  <a:lnTo>
                    <a:pt x="155444" y="342275"/>
                  </a:lnTo>
                  <a:lnTo>
                    <a:pt x="178374" y="342275"/>
                  </a:lnTo>
                  <a:lnTo>
                    <a:pt x="307883" y="267502"/>
                  </a:lnTo>
                  <a:lnTo>
                    <a:pt x="308885" y="265768"/>
                  </a:lnTo>
                  <a:lnTo>
                    <a:pt x="308885" y="89745"/>
                  </a:lnTo>
                  <a:lnTo>
                    <a:pt x="307883" y="88011"/>
                  </a:lnTo>
                  <a:lnTo>
                    <a:pt x="178374" y="132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6" name="object 29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2120376" y="1363103"/>
              <a:ext cx="205439" cy="236071"/>
            </a:xfrm>
            <a:prstGeom prst="rect">
              <a:avLst/>
            </a:prstGeom>
          </p:spPr>
        </p:pic>
      </p:grpSp>
      <p:sp>
        <p:nvSpPr>
          <p:cNvPr id="297" name="object 297"/>
          <p:cNvSpPr txBox="1"/>
          <p:nvPr/>
        </p:nvSpPr>
        <p:spPr>
          <a:xfrm>
            <a:off x="9156920" y="1361129"/>
            <a:ext cx="34353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0" spc="-20" dirty="0">
                <a:solidFill>
                  <a:srgbClr val="FFFFFF"/>
                </a:solidFill>
                <a:latin typeface="BLUETTI 1.0 Medium"/>
                <a:cs typeface="BLUETTI 1.0 Medium"/>
              </a:rPr>
              <a:t>24/7</a:t>
            </a:r>
            <a:endParaRPr sz="1150">
              <a:latin typeface="BLUETTI 1.0 Medium"/>
              <a:cs typeface="BLUETTI 1.0 Medium"/>
            </a:endParaRPr>
          </a:p>
        </p:txBody>
      </p:sp>
      <p:grpSp>
        <p:nvGrpSpPr>
          <p:cNvPr id="298" name="object 298"/>
          <p:cNvGrpSpPr/>
          <p:nvPr/>
        </p:nvGrpSpPr>
        <p:grpSpPr>
          <a:xfrm>
            <a:off x="9732395" y="4368805"/>
            <a:ext cx="518795" cy="338455"/>
            <a:chOff x="9732395" y="4368805"/>
            <a:chExt cx="518795" cy="338455"/>
          </a:xfrm>
        </p:grpSpPr>
        <p:sp>
          <p:nvSpPr>
            <p:cNvPr id="299" name="object 299"/>
            <p:cNvSpPr/>
            <p:nvPr/>
          </p:nvSpPr>
          <p:spPr>
            <a:xfrm>
              <a:off x="9734218" y="4370629"/>
              <a:ext cx="453390" cy="240029"/>
            </a:xfrm>
            <a:custGeom>
              <a:avLst/>
              <a:gdLst/>
              <a:ahLst/>
              <a:cxnLst/>
              <a:rect l="l" t="t" r="r" b="b"/>
              <a:pathLst>
                <a:path w="453390" h="240029">
                  <a:moveTo>
                    <a:pt x="0" y="0"/>
                  </a:moveTo>
                  <a:lnTo>
                    <a:pt x="452959" y="0"/>
                  </a:lnTo>
                  <a:lnTo>
                    <a:pt x="452959" y="239673"/>
                  </a:lnTo>
                </a:path>
              </a:pathLst>
            </a:custGeom>
            <a:ln w="3647">
              <a:solidFill>
                <a:srgbClr val="2BB8E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0" name="object 30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120743" y="4603658"/>
              <a:ext cx="130340" cy="103479"/>
            </a:xfrm>
            <a:prstGeom prst="rect">
              <a:avLst/>
            </a:prstGeom>
          </p:spPr>
        </p:pic>
      </p:grpSp>
      <p:sp>
        <p:nvSpPr>
          <p:cNvPr id="301" name="object 301"/>
          <p:cNvSpPr/>
          <p:nvPr/>
        </p:nvSpPr>
        <p:spPr>
          <a:xfrm>
            <a:off x="13401065" y="47"/>
            <a:ext cx="3810" cy="9095105"/>
          </a:xfrm>
          <a:custGeom>
            <a:avLst/>
            <a:gdLst/>
            <a:ahLst/>
            <a:cxnLst/>
            <a:rect l="l" t="t" r="r" b="b"/>
            <a:pathLst>
              <a:path w="3809" h="9095105">
                <a:moveTo>
                  <a:pt x="3263" y="0"/>
                </a:moveTo>
                <a:lnTo>
                  <a:pt x="1625" y="0"/>
                </a:lnTo>
                <a:lnTo>
                  <a:pt x="0" y="0"/>
                </a:lnTo>
                <a:lnTo>
                  <a:pt x="0" y="9094648"/>
                </a:lnTo>
                <a:lnTo>
                  <a:pt x="1625" y="9094648"/>
                </a:lnTo>
                <a:lnTo>
                  <a:pt x="3263" y="9094648"/>
                </a:lnTo>
                <a:lnTo>
                  <a:pt x="3263" y="0"/>
                </a:lnTo>
                <a:close/>
              </a:path>
            </a:pathLst>
          </a:custGeom>
          <a:solidFill>
            <a:srgbClr val="C9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 txBox="1"/>
          <p:nvPr/>
        </p:nvSpPr>
        <p:spPr>
          <a:xfrm>
            <a:off x="19834138" y="8326815"/>
            <a:ext cx="127000" cy="446405"/>
          </a:xfrm>
          <a:prstGeom prst="rect">
            <a:avLst/>
          </a:prstGeom>
        </p:spPr>
        <p:txBody>
          <a:bodyPr vert="vert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EU-EN-</a:t>
            </a:r>
            <a:r>
              <a:rPr sz="600" b="0" spc="-20" dirty="0">
                <a:solidFill>
                  <a:srgbClr val="595757"/>
                </a:solidFill>
                <a:latin typeface="BLUETTI 1.0 Light"/>
                <a:cs typeface="BLUETTI 1.0 Light"/>
              </a:rPr>
              <a:t>V1.2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13880177" y="4724106"/>
            <a:ext cx="2736850" cy="0"/>
          </a:xfrm>
          <a:custGeom>
            <a:avLst/>
            <a:gdLst/>
            <a:ahLst/>
            <a:cxnLst/>
            <a:rect l="l" t="t" r="r" b="b"/>
            <a:pathLst>
              <a:path w="2736850">
                <a:moveTo>
                  <a:pt x="0" y="0"/>
                </a:moveTo>
                <a:lnTo>
                  <a:pt x="2736387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13880177" y="4865649"/>
            <a:ext cx="2736850" cy="0"/>
          </a:xfrm>
          <a:custGeom>
            <a:avLst/>
            <a:gdLst/>
            <a:ahLst/>
            <a:cxnLst/>
            <a:rect l="l" t="t" r="r" b="b"/>
            <a:pathLst>
              <a:path w="2736850">
                <a:moveTo>
                  <a:pt x="0" y="0"/>
                </a:moveTo>
                <a:lnTo>
                  <a:pt x="2736387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13880177" y="5007192"/>
            <a:ext cx="2736850" cy="0"/>
          </a:xfrm>
          <a:custGeom>
            <a:avLst/>
            <a:gdLst/>
            <a:ahLst/>
            <a:cxnLst/>
            <a:rect l="l" t="t" r="r" b="b"/>
            <a:pathLst>
              <a:path w="2736850">
                <a:moveTo>
                  <a:pt x="0" y="0"/>
                </a:moveTo>
                <a:lnTo>
                  <a:pt x="2736387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13880177" y="5148734"/>
            <a:ext cx="2736850" cy="0"/>
          </a:xfrm>
          <a:custGeom>
            <a:avLst/>
            <a:gdLst/>
            <a:ahLst/>
            <a:cxnLst/>
            <a:rect l="l" t="t" r="r" b="b"/>
            <a:pathLst>
              <a:path w="2736850">
                <a:moveTo>
                  <a:pt x="0" y="0"/>
                </a:moveTo>
                <a:lnTo>
                  <a:pt x="2736387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13880177" y="5290277"/>
            <a:ext cx="2736850" cy="0"/>
          </a:xfrm>
          <a:custGeom>
            <a:avLst/>
            <a:gdLst/>
            <a:ahLst/>
            <a:cxnLst/>
            <a:rect l="l" t="t" r="r" b="b"/>
            <a:pathLst>
              <a:path w="2736850">
                <a:moveTo>
                  <a:pt x="0" y="0"/>
                </a:moveTo>
                <a:lnTo>
                  <a:pt x="2736387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13880177" y="4582569"/>
            <a:ext cx="2736850" cy="0"/>
          </a:xfrm>
          <a:custGeom>
            <a:avLst/>
            <a:gdLst/>
            <a:ahLst/>
            <a:cxnLst/>
            <a:rect l="l" t="t" r="r" b="b"/>
            <a:pathLst>
              <a:path w="2736850">
                <a:moveTo>
                  <a:pt x="0" y="0"/>
                </a:moveTo>
                <a:lnTo>
                  <a:pt x="2736387" y="0"/>
                </a:lnTo>
              </a:path>
            </a:pathLst>
          </a:custGeom>
          <a:ln w="5628">
            <a:solidFill>
              <a:srgbClr val="1A9C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 txBox="1"/>
          <p:nvPr/>
        </p:nvSpPr>
        <p:spPr>
          <a:xfrm>
            <a:off x="13867477" y="4437046"/>
            <a:ext cx="37719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1" dirty="0">
                <a:solidFill>
                  <a:srgbClr val="221815"/>
                </a:solidFill>
                <a:latin typeface="BLUETTI 1.0"/>
                <a:cs typeface="BLUETTI 1.0"/>
              </a:rPr>
              <a:t>PV</a:t>
            </a:r>
            <a:r>
              <a:rPr sz="600" b="1" spc="40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600" b="1" spc="-10" dirty="0">
                <a:solidFill>
                  <a:srgbClr val="221815"/>
                </a:solidFill>
                <a:latin typeface="BLUETTI 1.0"/>
                <a:cs typeface="BLUETTI 1.0"/>
              </a:rPr>
              <a:t>INPUT</a:t>
            </a:r>
            <a:endParaRPr sz="600">
              <a:latin typeface="BLUETTI 1.0"/>
              <a:cs typeface="BLUETTI 1.0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13867489" y="4864789"/>
            <a:ext cx="124650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MPPT</a:t>
            </a:r>
            <a:r>
              <a:rPr sz="600" b="0" spc="7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Channel</a:t>
            </a:r>
            <a:r>
              <a:rPr sz="600" b="0" spc="7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/</a:t>
            </a:r>
            <a:r>
              <a:rPr sz="600" b="0" spc="7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Strings</a:t>
            </a:r>
            <a:r>
              <a:rPr sz="600" b="0" spc="7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per</a:t>
            </a:r>
            <a:r>
              <a:rPr sz="600" b="0" spc="7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20" dirty="0">
                <a:solidFill>
                  <a:srgbClr val="221815"/>
                </a:solidFill>
                <a:latin typeface="BLUETTI 1.0 Medium"/>
                <a:cs typeface="BLUETTI 1.0 Medium"/>
              </a:rPr>
              <a:t>MPPT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15502849" y="4864708"/>
            <a:ext cx="18605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2</a:t>
            </a:r>
            <a:r>
              <a:rPr sz="600" b="0" spc="2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/</a:t>
            </a:r>
            <a:r>
              <a:rPr sz="600" b="0" spc="2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50" dirty="0">
                <a:solidFill>
                  <a:srgbClr val="595757"/>
                </a:solidFill>
                <a:latin typeface="BLUETTI 1.0 Light"/>
                <a:cs typeface="BLUETTI 1.0 Light"/>
              </a:rPr>
              <a:t>2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13867489" y="4581712"/>
            <a:ext cx="26543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Power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15502849" y="4581631"/>
            <a:ext cx="44386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30</a:t>
            </a:r>
            <a:r>
              <a:rPr sz="600" b="0" spc="4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kW</a:t>
            </a:r>
            <a:r>
              <a:rPr sz="600" b="0" spc="4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0" dirty="0">
                <a:solidFill>
                  <a:srgbClr val="595757"/>
                </a:solidFill>
                <a:latin typeface="BLUETTI 1.0 Light"/>
                <a:cs typeface="BLUETTI 1.0 Light"/>
              </a:rPr>
              <a:t>Max.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13867489" y="4723257"/>
            <a:ext cx="139890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MPPT</a:t>
            </a:r>
            <a:r>
              <a:rPr sz="600" b="0" spc="7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Voltage</a:t>
            </a:r>
            <a:r>
              <a:rPr sz="600" b="0" spc="8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Range</a:t>
            </a:r>
            <a:r>
              <a:rPr sz="600" b="0" spc="8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/</a:t>
            </a:r>
            <a:r>
              <a:rPr sz="600" b="0" spc="8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Rated</a:t>
            </a:r>
            <a:r>
              <a:rPr sz="600" b="0" spc="8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Voltage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15502849" y="4723176"/>
            <a:ext cx="75374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160</a:t>
            </a:r>
            <a:r>
              <a:rPr sz="600" b="0" spc="4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V-850</a:t>
            </a:r>
            <a:r>
              <a:rPr sz="600" b="0" spc="5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V</a:t>
            </a:r>
            <a:r>
              <a:rPr sz="600" b="0" spc="5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/</a:t>
            </a:r>
            <a:r>
              <a:rPr sz="600" b="0" spc="5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500</a:t>
            </a:r>
            <a:r>
              <a:rPr sz="600" b="0" spc="5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50" dirty="0">
                <a:solidFill>
                  <a:srgbClr val="595757"/>
                </a:solidFill>
                <a:latin typeface="BLUETTI 1.0 Light"/>
                <a:cs typeface="BLUETTI 1.0 Light"/>
              </a:rPr>
              <a:t>V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13867489" y="5006334"/>
            <a:ext cx="97726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Single</a:t>
            </a:r>
            <a:r>
              <a:rPr sz="600" b="0" spc="8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MPPT</a:t>
            </a:r>
            <a:r>
              <a:rPr sz="600" b="0" spc="8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Input</a:t>
            </a:r>
            <a:r>
              <a:rPr sz="600" b="0" spc="8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Current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5502849" y="5006253"/>
            <a:ext cx="16700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15</a:t>
            </a:r>
            <a:r>
              <a:rPr sz="600" b="0" spc="3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50" dirty="0">
                <a:solidFill>
                  <a:srgbClr val="595757"/>
                </a:solidFill>
                <a:latin typeface="BLUETTI 1.0 Light"/>
                <a:cs typeface="BLUETTI 1.0 Light"/>
              </a:rPr>
              <a:t>A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13867489" y="5147866"/>
            <a:ext cx="124333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Single</a:t>
            </a:r>
            <a:r>
              <a:rPr sz="600" b="0" spc="8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MPPT</a:t>
            </a:r>
            <a:r>
              <a:rPr sz="600" b="0" spc="8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Short</a:t>
            </a:r>
            <a:r>
              <a:rPr sz="600" b="0" spc="8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Circuit</a:t>
            </a:r>
            <a:r>
              <a:rPr sz="600" b="0" spc="9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Current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15502849" y="5147785"/>
            <a:ext cx="19240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20</a:t>
            </a:r>
            <a:r>
              <a:rPr sz="600" b="0" spc="4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50" dirty="0">
                <a:solidFill>
                  <a:srgbClr val="595757"/>
                </a:solidFill>
                <a:latin typeface="BLUETTI 1.0 Light"/>
                <a:cs typeface="BLUETTI 1.0 Light"/>
              </a:rPr>
              <a:t>A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13880177" y="5431819"/>
            <a:ext cx="2736850" cy="0"/>
          </a:xfrm>
          <a:custGeom>
            <a:avLst/>
            <a:gdLst/>
            <a:ahLst/>
            <a:cxnLst/>
            <a:rect l="l" t="t" r="r" b="b"/>
            <a:pathLst>
              <a:path w="2736850">
                <a:moveTo>
                  <a:pt x="0" y="0"/>
                </a:moveTo>
                <a:lnTo>
                  <a:pt x="2736387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 txBox="1"/>
          <p:nvPr/>
        </p:nvSpPr>
        <p:spPr>
          <a:xfrm>
            <a:off x="13867489" y="5289411"/>
            <a:ext cx="77533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VOC</a:t>
            </a:r>
            <a:r>
              <a:rPr sz="600" b="0" spc="6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of</a:t>
            </a:r>
            <a:r>
              <a:rPr sz="600" b="0" spc="6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Solar</a:t>
            </a:r>
            <a:r>
              <a:rPr sz="600" b="0" spc="6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Strings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15502849" y="5289330"/>
            <a:ext cx="530860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250V~1,000V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16860501" y="4939625"/>
            <a:ext cx="2765425" cy="0"/>
          </a:xfrm>
          <a:custGeom>
            <a:avLst/>
            <a:gdLst/>
            <a:ahLst/>
            <a:cxnLst/>
            <a:rect l="l" t="t" r="r" b="b"/>
            <a:pathLst>
              <a:path w="2765425">
                <a:moveTo>
                  <a:pt x="0" y="0"/>
                </a:moveTo>
                <a:lnTo>
                  <a:pt x="2764835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16860501" y="5106236"/>
            <a:ext cx="2765425" cy="0"/>
          </a:xfrm>
          <a:custGeom>
            <a:avLst/>
            <a:gdLst/>
            <a:ahLst/>
            <a:cxnLst/>
            <a:rect l="l" t="t" r="r" b="b"/>
            <a:pathLst>
              <a:path w="2765425">
                <a:moveTo>
                  <a:pt x="0" y="0"/>
                </a:moveTo>
                <a:lnTo>
                  <a:pt x="2764835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16860501" y="5272847"/>
            <a:ext cx="2765425" cy="0"/>
          </a:xfrm>
          <a:custGeom>
            <a:avLst/>
            <a:gdLst/>
            <a:ahLst/>
            <a:cxnLst/>
            <a:rect l="l" t="t" r="r" b="b"/>
            <a:pathLst>
              <a:path w="2765425">
                <a:moveTo>
                  <a:pt x="0" y="0"/>
                </a:moveTo>
                <a:lnTo>
                  <a:pt x="2764835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16860501" y="5439457"/>
            <a:ext cx="2765425" cy="0"/>
          </a:xfrm>
          <a:custGeom>
            <a:avLst/>
            <a:gdLst/>
            <a:ahLst/>
            <a:cxnLst/>
            <a:rect l="l" t="t" r="r" b="b"/>
            <a:pathLst>
              <a:path w="2765425">
                <a:moveTo>
                  <a:pt x="0" y="0"/>
                </a:moveTo>
                <a:lnTo>
                  <a:pt x="2764835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 txBox="1"/>
          <p:nvPr/>
        </p:nvSpPr>
        <p:spPr>
          <a:xfrm>
            <a:off x="16847819" y="4594245"/>
            <a:ext cx="50609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Rated</a:t>
            </a:r>
            <a:r>
              <a:rPr sz="600" b="0" spc="8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Power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18119067" y="4594164"/>
            <a:ext cx="802005" cy="3155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10.5</a:t>
            </a:r>
            <a:r>
              <a:rPr sz="600" b="0" spc="4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kW</a:t>
            </a:r>
            <a:r>
              <a:rPr sz="600" b="0" spc="5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with</a:t>
            </a:r>
            <a:r>
              <a:rPr sz="600" b="0" spc="5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2</a:t>
            </a:r>
            <a:r>
              <a:rPr sz="600" b="0" spc="4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0" dirty="0">
                <a:solidFill>
                  <a:srgbClr val="595757"/>
                </a:solidFill>
                <a:latin typeface="BLUETTI 1.0 Light"/>
                <a:cs typeface="BLUETTI 1.0 Light"/>
              </a:rPr>
              <a:t>B700</a:t>
            </a:r>
            <a:endParaRPr sz="600">
              <a:latin typeface="BLUETTI 1.0 Light"/>
              <a:cs typeface="BLUETTI 1.0 Ligh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15.5</a:t>
            </a:r>
            <a:r>
              <a:rPr sz="600" b="0" spc="4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kW</a:t>
            </a:r>
            <a:r>
              <a:rPr sz="600" b="0" spc="5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with</a:t>
            </a:r>
            <a:r>
              <a:rPr sz="600" b="0" spc="4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3</a:t>
            </a:r>
            <a:r>
              <a:rPr sz="600" b="0" spc="5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0" dirty="0">
                <a:solidFill>
                  <a:srgbClr val="595757"/>
                </a:solidFill>
                <a:latin typeface="BLUETTI 1.0 Light"/>
                <a:cs typeface="BLUETTI 1.0 Light"/>
              </a:rPr>
              <a:t>B700</a:t>
            </a:r>
            <a:endParaRPr sz="600">
              <a:latin typeface="BLUETTI 1.0 Light"/>
              <a:cs typeface="BLUETTI 1.0 Ligh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20</a:t>
            </a:r>
            <a:r>
              <a:rPr sz="600" b="0" spc="5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kW</a:t>
            </a:r>
            <a:r>
              <a:rPr sz="600" b="0" spc="5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with</a:t>
            </a:r>
            <a:r>
              <a:rPr sz="600" b="0" spc="5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4−7</a:t>
            </a:r>
            <a:r>
              <a:rPr sz="600" b="0" spc="5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0" dirty="0">
                <a:solidFill>
                  <a:srgbClr val="595757"/>
                </a:solidFill>
                <a:latin typeface="BLUETTI 1.0 Light"/>
                <a:cs typeface="BLUETTI 1.0 Light"/>
              </a:rPr>
              <a:t>B700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6847819" y="5117909"/>
            <a:ext cx="55816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Rated</a:t>
            </a:r>
            <a:r>
              <a:rPr sz="600" b="0" spc="8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Voltage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18119067" y="5117828"/>
            <a:ext cx="56832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230</a:t>
            </a:r>
            <a:r>
              <a:rPr sz="600" b="0" spc="4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/</a:t>
            </a:r>
            <a:r>
              <a:rPr sz="600" b="0" spc="4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400</a:t>
            </a:r>
            <a:r>
              <a:rPr sz="600" b="0" spc="4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595757"/>
                </a:solidFill>
                <a:latin typeface="BLUETTI 1.0 Light"/>
                <a:cs typeface="BLUETTI 1.0 Light"/>
              </a:rPr>
              <a:t>VAC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16847819" y="4951299"/>
            <a:ext cx="110363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Rated</a:t>
            </a:r>
            <a:r>
              <a:rPr sz="600" b="0" spc="7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Output</a:t>
            </a:r>
            <a:r>
              <a:rPr sz="600" b="0" spc="7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(With</a:t>
            </a:r>
            <a:r>
              <a:rPr sz="600" b="0" spc="8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PV</a:t>
            </a:r>
            <a:r>
              <a:rPr sz="600" b="0" spc="7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input</a:t>
            </a:r>
            <a:r>
              <a:rPr sz="600" b="0" spc="8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50" dirty="0">
                <a:solidFill>
                  <a:srgbClr val="221815"/>
                </a:solidFill>
                <a:latin typeface="BLUETTI 1.0 Medium"/>
                <a:cs typeface="BLUETTI 1.0 Medium"/>
              </a:rPr>
              <a:t>)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18119067" y="4951218"/>
            <a:ext cx="255904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20" dirty="0">
                <a:solidFill>
                  <a:srgbClr val="595757"/>
                </a:solidFill>
                <a:latin typeface="BLUETTI 1.0 Light"/>
                <a:cs typeface="BLUETTI 1.0 Light"/>
              </a:rPr>
              <a:t>20KW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16847819" y="5284519"/>
            <a:ext cx="422909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Frequency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18119067" y="5284438"/>
            <a:ext cx="23177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50</a:t>
            </a:r>
            <a:r>
              <a:rPr sz="600" b="0" spc="4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595757"/>
                </a:solidFill>
                <a:latin typeface="BLUETTI 1.0 Light"/>
                <a:cs typeface="BLUETTI 1.0 Light"/>
              </a:rPr>
              <a:t>Hz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16860501" y="4582570"/>
            <a:ext cx="2765425" cy="0"/>
          </a:xfrm>
          <a:custGeom>
            <a:avLst/>
            <a:gdLst/>
            <a:ahLst/>
            <a:cxnLst/>
            <a:rect l="l" t="t" r="r" b="b"/>
            <a:pathLst>
              <a:path w="2765425">
                <a:moveTo>
                  <a:pt x="0" y="0"/>
                </a:moveTo>
                <a:lnTo>
                  <a:pt x="2764835" y="0"/>
                </a:lnTo>
              </a:path>
            </a:pathLst>
          </a:custGeom>
          <a:ln w="5628">
            <a:solidFill>
              <a:srgbClr val="1A9C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 txBox="1"/>
          <p:nvPr/>
        </p:nvSpPr>
        <p:spPr>
          <a:xfrm>
            <a:off x="16847797" y="4437057"/>
            <a:ext cx="88138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1" dirty="0">
                <a:solidFill>
                  <a:srgbClr val="221815"/>
                </a:solidFill>
                <a:latin typeface="BLUETTI 1.0"/>
                <a:cs typeface="BLUETTI 1.0"/>
              </a:rPr>
              <a:t>AC</a:t>
            </a:r>
            <a:r>
              <a:rPr sz="600" b="1" spc="75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600" b="1" dirty="0">
                <a:solidFill>
                  <a:srgbClr val="221815"/>
                </a:solidFill>
                <a:latin typeface="BLUETTI 1.0"/>
                <a:cs typeface="BLUETTI 1.0"/>
              </a:rPr>
              <a:t>OUTPUT</a:t>
            </a:r>
            <a:r>
              <a:rPr sz="600" b="1" spc="75" dirty="0">
                <a:solidFill>
                  <a:srgbClr val="221815"/>
                </a:solidFill>
                <a:latin typeface="BLUETTI 1.0"/>
                <a:cs typeface="BLUETTI 1.0"/>
              </a:rPr>
              <a:t> </a:t>
            </a:r>
            <a:r>
              <a:rPr sz="600" b="1" spc="-10" dirty="0">
                <a:solidFill>
                  <a:srgbClr val="221815"/>
                </a:solidFill>
                <a:latin typeface="BLUETTI 1.0"/>
                <a:cs typeface="BLUETTI 1.0"/>
              </a:rPr>
              <a:t>(BACKUP)</a:t>
            </a:r>
            <a:endParaRPr sz="600">
              <a:latin typeface="BLUETTI 1.0"/>
              <a:cs typeface="BLUETTI 1.0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13880180" y="5896442"/>
            <a:ext cx="5745480" cy="0"/>
          </a:xfrm>
          <a:custGeom>
            <a:avLst/>
            <a:gdLst/>
            <a:ahLst/>
            <a:cxnLst/>
            <a:rect l="l" t="t" r="r" b="b"/>
            <a:pathLst>
              <a:path w="5745480">
                <a:moveTo>
                  <a:pt x="0" y="0"/>
                </a:moveTo>
                <a:lnTo>
                  <a:pt x="5745152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16860501" y="6169527"/>
            <a:ext cx="2765425" cy="0"/>
          </a:xfrm>
          <a:custGeom>
            <a:avLst/>
            <a:gdLst/>
            <a:ahLst/>
            <a:cxnLst/>
            <a:rect l="l" t="t" r="r" b="b"/>
            <a:pathLst>
              <a:path w="2765425">
                <a:moveTo>
                  <a:pt x="0" y="0"/>
                </a:moveTo>
                <a:lnTo>
                  <a:pt x="2764835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16860501" y="6033605"/>
            <a:ext cx="2765425" cy="0"/>
          </a:xfrm>
          <a:custGeom>
            <a:avLst/>
            <a:gdLst/>
            <a:ahLst/>
            <a:cxnLst/>
            <a:rect l="l" t="t" r="r" b="b"/>
            <a:pathLst>
              <a:path w="2765425">
                <a:moveTo>
                  <a:pt x="0" y="0"/>
                </a:moveTo>
                <a:lnTo>
                  <a:pt x="2764835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13880180" y="6169527"/>
            <a:ext cx="2736850" cy="0"/>
          </a:xfrm>
          <a:custGeom>
            <a:avLst/>
            <a:gdLst/>
            <a:ahLst/>
            <a:cxnLst/>
            <a:rect l="l" t="t" r="r" b="b"/>
            <a:pathLst>
              <a:path w="2736850">
                <a:moveTo>
                  <a:pt x="0" y="0"/>
                </a:moveTo>
                <a:lnTo>
                  <a:pt x="2736387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 txBox="1"/>
          <p:nvPr/>
        </p:nvSpPr>
        <p:spPr>
          <a:xfrm>
            <a:off x="13867511" y="5638770"/>
            <a:ext cx="74993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Grid</a:t>
            </a:r>
            <a:r>
              <a:rPr sz="600" b="0" spc="6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Connections**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15502866" y="5638689"/>
            <a:ext cx="4127500" cy="2190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Germany:</a:t>
            </a:r>
            <a:r>
              <a:rPr sz="600" b="0" spc="9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VDE-AR-N</a:t>
            </a:r>
            <a:r>
              <a:rPr sz="600" b="0" spc="9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4105:2018,</a:t>
            </a:r>
            <a:r>
              <a:rPr sz="600" b="0" spc="9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DIN</a:t>
            </a:r>
            <a:r>
              <a:rPr sz="600" b="0" spc="9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VDE</a:t>
            </a:r>
            <a:r>
              <a:rPr sz="600" b="0" spc="10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V0124−100:2020,</a:t>
            </a:r>
            <a:r>
              <a:rPr sz="600" b="0" spc="9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Austria:</a:t>
            </a:r>
            <a:r>
              <a:rPr sz="600" b="0" spc="9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TOR</a:t>
            </a:r>
            <a:r>
              <a:rPr sz="600" b="0" spc="9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Erzeuger</a:t>
            </a:r>
            <a:r>
              <a:rPr sz="600" b="0" spc="10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Type</a:t>
            </a:r>
            <a:r>
              <a:rPr sz="600" b="0" spc="9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A</a:t>
            </a:r>
            <a:r>
              <a:rPr sz="600" b="0" spc="9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version</a:t>
            </a:r>
            <a:r>
              <a:rPr sz="600" b="0" spc="9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1.2,</a:t>
            </a:r>
            <a:r>
              <a:rPr sz="600" b="0" spc="10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18</a:t>
            </a:r>
            <a:r>
              <a:rPr sz="600" b="0" spc="9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April</a:t>
            </a:r>
            <a:r>
              <a:rPr sz="600" b="0" spc="9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0" dirty="0">
                <a:solidFill>
                  <a:srgbClr val="595757"/>
                </a:solidFill>
                <a:latin typeface="BLUETTI 1.0 Light"/>
                <a:cs typeface="BLUETTI 1.0 Light"/>
              </a:rPr>
              <a:t>2022</a:t>
            </a:r>
            <a:endParaRPr sz="600">
              <a:latin typeface="BLUETTI 1.0 Light"/>
              <a:cs typeface="BLUETTI 1.0 Ligh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Australia:</a:t>
            </a:r>
            <a:r>
              <a:rPr sz="600" b="0" spc="8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AS</a:t>
            </a:r>
            <a:r>
              <a:rPr sz="600" b="0" spc="8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/</a:t>
            </a:r>
            <a:r>
              <a:rPr sz="600" b="0" spc="8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NZS</a:t>
            </a:r>
            <a:r>
              <a:rPr sz="600" b="0" spc="8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4777.2:2020</a:t>
            </a:r>
            <a:r>
              <a:rPr sz="600" b="0" spc="8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Amd</a:t>
            </a:r>
            <a:r>
              <a:rPr sz="600" b="0" spc="8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1:2021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13867468" y="5914294"/>
            <a:ext cx="27051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Safety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15502870" y="5914333"/>
            <a:ext cx="996315" cy="2190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IEC</a:t>
            </a:r>
            <a:r>
              <a:rPr sz="600" b="0" spc="7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62109−1,</a:t>
            </a:r>
            <a:r>
              <a:rPr sz="600" b="0" spc="7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IEC</a:t>
            </a:r>
            <a:r>
              <a:rPr sz="600" b="0" spc="8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62109−2,</a:t>
            </a:r>
            <a:endParaRPr sz="600">
              <a:latin typeface="BLUETTI 1.0 Light"/>
              <a:cs typeface="BLUETTI 1.0 Ligh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EN</a:t>
            </a:r>
            <a:r>
              <a:rPr sz="600" b="0" spc="7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62109−1,</a:t>
            </a:r>
            <a:r>
              <a:rPr sz="600" b="0" spc="7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EN</a:t>
            </a:r>
            <a:r>
              <a:rPr sz="600" b="0" spc="7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62109−2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16845764" y="5854594"/>
            <a:ext cx="2748915" cy="29781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1287780" algn="l"/>
              </a:tabLst>
            </a:pPr>
            <a:r>
              <a:rPr sz="600" b="0" spc="-20" dirty="0">
                <a:solidFill>
                  <a:srgbClr val="221815"/>
                </a:solidFill>
                <a:latin typeface="BLUETTI 1.0 Medium"/>
                <a:cs typeface="BLUETTI 1.0 Medium"/>
              </a:rPr>
              <a:t>RoHS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	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2011</a:t>
            </a:r>
            <a:r>
              <a:rPr sz="600" b="0" spc="5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/</a:t>
            </a:r>
            <a:r>
              <a:rPr sz="600" b="0" spc="5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65/EU</a:t>
            </a:r>
            <a:r>
              <a:rPr sz="600" b="0" spc="6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and</a:t>
            </a:r>
            <a:r>
              <a:rPr sz="600" b="0" spc="5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(EU)</a:t>
            </a:r>
            <a:r>
              <a:rPr sz="600" b="0" spc="6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2015/863</a:t>
            </a:r>
            <a:endParaRPr sz="600">
              <a:latin typeface="BLUETTI 1.0 Light"/>
              <a:cs typeface="BLUETTI 1.0 Light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  <a:tabLst>
                <a:tab pos="1285875" algn="l"/>
              </a:tabLst>
            </a:pP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Emissions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	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EN/IEC</a:t>
            </a:r>
            <a:r>
              <a:rPr sz="600" b="0" spc="12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61000−6−3,</a:t>
            </a:r>
            <a:r>
              <a:rPr sz="600" b="0" spc="12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EN/IEC</a:t>
            </a:r>
            <a:r>
              <a:rPr sz="600" b="0" spc="13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61000−6−1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13880180" y="5620860"/>
            <a:ext cx="5745480" cy="0"/>
          </a:xfrm>
          <a:custGeom>
            <a:avLst/>
            <a:gdLst/>
            <a:ahLst/>
            <a:cxnLst/>
            <a:rect l="l" t="t" r="r" b="b"/>
            <a:pathLst>
              <a:path w="5745480">
                <a:moveTo>
                  <a:pt x="0" y="0"/>
                </a:moveTo>
                <a:lnTo>
                  <a:pt x="5745152" y="0"/>
                </a:lnTo>
              </a:path>
            </a:pathLst>
          </a:custGeom>
          <a:ln w="5628">
            <a:solidFill>
              <a:srgbClr val="1A9C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 txBox="1"/>
          <p:nvPr/>
        </p:nvSpPr>
        <p:spPr>
          <a:xfrm>
            <a:off x="13867477" y="5475337"/>
            <a:ext cx="51435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1" spc="-10" dirty="0">
                <a:solidFill>
                  <a:srgbClr val="221815"/>
                </a:solidFill>
                <a:latin typeface="BLUETTI 1.0"/>
                <a:cs typeface="BLUETTI 1.0"/>
              </a:rPr>
              <a:t>Compliances</a:t>
            </a:r>
            <a:endParaRPr sz="600">
              <a:latin typeface="BLUETTI 1.0"/>
              <a:cs typeface="BLUETTI 1.0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13869897" y="6535449"/>
            <a:ext cx="518159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Expandability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15502838" y="6537073"/>
            <a:ext cx="72707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2−7</a:t>
            </a:r>
            <a:r>
              <a:rPr sz="600" b="0" spc="6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B700</a:t>
            </a:r>
            <a:r>
              <a:rPr sz="600" b="0" spc="7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Batteries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13881258" y="6530076"/>
            <a:ext cx="2735580" cy="0"/>
          </a:xfrm>
          <a:custGeom>
            <a:avLst/>
            <a:gdLst/>
            <a:ahLst/>
            <a:cxnLst/>
            <a:rect l="l" t="t" r="r" b="b"/>
            <a:pathLst>
              <a:path w="2735580">
                <a:moveTo>
                  <a:pt x="0" y="0"/>
                </a:moveTo>
                <a:lnTo>
                  <a:pt x="2735307" y="0"/>
                </a:lnTo>
              </a:path>
            </a:pathLst>
          </a:custGeom>
          <a:ln w="5628">
            <a:solidFill>
              <a:srgbClr val="1A9C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 txBox="1"/>
          <p:nvPr/>
        </p:nvSpPr>
        <p:spPr>
          <a:xfrm>
            <a:off x="13868561" y="6150180"/>
            <a:ext cx="1377950" cy="3581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850" b="1" dirty="0">
                <a:solidFill>
                  <a:srgbClr val="1A9CD0"/>
                </a:solidFill>
                <a:latin typeface="BLUETTI 1.0"/>
                <a:cs typeface="BLUETTI 1.0"/>
              </a:rPr>
              <a:t>HV800</a:t>
            </a:r>
            <a:r>
              <a:rPr sz="850" b="1" spc="95" dirty="0">
                <a:solidFill>
                  <a:srgbClr val="1A9CD0"/>
                </a:solidFill>
                <a:latin typeface="BLUETTI 1.0"/>
                <a:cs typeface="BLUETTI 1.0"/>
              </a:rPr>
              <a:t> </a:t>
            </a:r>
            <a:r>
              <a:rPr sz="850" b="1" dirty="0">
                <a:solidFill>
                  <a:srgbClr val="1A9CD0"/>
                </a:solidFill>
                <a:latin typeface="BLUETTI 1.0"/>
                <a:cs typeface="BLUETTI 1.0"/>
              </a:rPr>
              <a:t>Voltage</a:t>
            </a:r>
            <a:r>
              <a:rPr sz="850" b="1" spc="100" dirty="0">
                <a:solidFill>
                  <a:srgbClr val="1A9CD0"/>
                </a:solidFill>
                <a:latin typeface="BLUETTI 1.0"/>
                <a:cs typeface="BLUETTI 1.0"/>
              </a:rPr>
              <a:t> </a:t>
            </a:r>
            <a:r>
              <a:rPr sz="850" b="1" spc="-10" dirty="0">
                <a:solidFill>
                  <a:srgbClr val="1A9CD0"/>
                </a:solidFill>
                <a:latin typeface="BLUETTI 1.0"/>
                <a:cs typeface="BLUETTI 1.0"/>
              </a:rPr>
              <a:t>Controller</a:t>
            </a:r>
            <a:endParaRPr sz="850">
              <a:latin typeface="BLUETTI 1.0"/>
              <a:cs typeface="BLUETTI 1.0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600" b="1" spc="-10" dirty="0">
                <a:solidFill>
                  <a:srgbClr val="221815"/>
                </a:solidFill>
                <a:latin typeface="BLUETTI 1.0"/>
                <a:cs typeface="BLUETTI 1.0"/>
              </a:rPr>
              <a:t>General</a:t>
            </a:r>
            <a:endParaRPr sz="600">
              <a:latin typeface="BLUETTI 1.0"/>
              <a:cs typeface="BLUETTI 1.0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13880177" y="6684150"/>
            <a:ext cx="2736850" cy="0"/>
          </a:xfrm>
          <a:custGeom>
            <a:avLst/>
            <a:gdLst/>
            <a:ahLst/>
            <a:cxnLst/>
            <a:rect l="l" t="t" r="r" b="b"/>
            <a:pathLst>
              <a:path w="2736850">
                <a:moveTo>
                  <a:pt x="0" y="0"/>
                </a:moveTo>
                <a:lnTo>
                  <a:pt x="2736387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 txBox="1"/>
          <p:nvPr/>
        </p:nvSpPr>
        <p:spPr>
          <a:xfrm>
            <a:off x="13869897" y="6689527"/>
            <a:ext cx="57150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Voltage</a:t>
            </a:r>
            <a:r>
              <a:rPr sz="600" b="0" spc="11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Range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15502838" y="6691149"/>
            <a:ext cx="47434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130</a:t>
            </a:r>
            <a:r>
              <a:rPr sz="600" b="0" spc="7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V-800</a:t>
            </a:r>
            <a:r>
              <a:rPr sz="600" b="0" spc="7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50" dirty="0">
                <a:solidFill>
                  <a:srgbClr val="595757"/>
                </a:solidFill>
                <a:latin typeface="BLUETTI 1.0 Light"/>
                <a:cs typeface="BLUETTI 1.0 Light"/>
              </a:rPr>
              <a:t>V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13880177" y="6838226"/>
            <a:ext cx="2736850" cy="0"/>
          </a:xfrm>
          <a:custGeom>
            <a:avLst/>
            <a:gdLst/>
            <a:ahLst/>
            <a:cxnLst/>
            <a:rect l="l" t="t" r="r" b="b"/>
            <a:pathLst>
              <a:path w="2736850">
                <a:moveTo>
                  <a:pt x="0" y="0"/>
                </a:moveTo>
                <a:lnTo>
                  <a:pt x="2736387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 txBox="1"/>
          <p:nvPr/>
        </p:nvSpPr>
        <p:spPr>
          <a:xfrm>
            <a:off x="13869897" y="6843593"/>
            <a:ext cx="49657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Max.</a:t>
            </a:r>
            <a:r>
              <a:rPr sz="600" b="0" spc="7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Current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15502838" y="6845205"/>
            <a:ext cx="36766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70</a:t>
            </a:r>
            <a:r>
              <a:rPr sz="600" b="0" spc="3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A</a:t>
            </a:r>
            <a:r>
              <a:rPr sz="600" b="0" spc="3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0" dirty="0">
                <a:solidFill>
                  <a:srgbClr val="595757"/>
                </a:solidFill>
                <a:latin typeface="BLUETTI 1.0 Light"/>
                <a:cs typeface="BLUETTI 1.0 Light"/>
              </a:rPr>
              <a:t>Max.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13880177" y="6992301"/>
            <a:ext cx="2736850" cy="0"/>
          </a:xfrm>
          <a:custGeom>
            <a:avLst/>
            <a:gdLst/>
            <a:ahLst/>
            <a:cxnLst/>
            <a:rect l="l" t="t" r="r" b="b"/>
            <a:pathLst>
              <a:path w="2736850">
                <a:moveTo>
                  <a:pt x="0" y="0"/>
                </a:moveTo>
                <a:lnTo>
                  <a:pt x="2736387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 txBox="1"/>
          <p:nvPr/>
        </p:nvSpPr>
        <p:spPr>
          <a:xfrm>
            <a:off x="13869897" y="6997669"/>
            <a:ext cx="44640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Net</a:t>
            </a:r>
            <a:r>
              <a:rPr sz="600" b="0" spc="5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Weight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15502838" y="6997655"/>
            <a:ext cx="21018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19</a:t>
            </a:r>
            <a:r>
              <a:rPr sz="600" b="0" spc="3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35" dirty="0">
                <a:solidFill>
                  <a:srgbClr val="595757"/>
                </a:solidFill>
                <a:latin typeface="BLUETTI 1.0 Light"/>
                <a:cs typeface="BLUETTI 1.0 Light"/>
              </a:rPr>
              <a:t>kg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13882107" y="7146376"/>
            <a:ext cx="2736850" cy="0"/>
          </a:xfrm>
          <a:custGeom>
            <a:avLst/>
            <a:gdLst/>
            <a:ahLst/>
            <a:cxnLst/>
            <a:rect l="l" t="t" r="r" b="b"/>
            <a:pathLst>
              <a:path w="2736850">
                <a:moveTo>
                  <a:pt x="0" y="0"/>
                </a:moveTo>
                <a:lnTo>
                  <a:pt x="2736387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16860353" y="6530076"/>
            <a:ext cx="2765425" cy="0"/>
          </a:xfrm>
          <a:custGeom>
            <a:avLst/>
            <a:gdLst/>
            <a:ahLst/>
            <a:cxnLst/>
            <a:rect l="l" t="t" r="r" b="b"/>
            <a:pathLst>
              <a:path w="2765425">
                <a:moveTo>
                  <a:pt x="0" y="0"/>
                </a:moveTo>
                <a:lnTo>
                  <a:pt x="2764982" y="0"/>
                </a:lnTo>
              </a:path>
            </a:pathLst>
          </a:custGeom>
          <a:ln w="5628">
            <a:solidFill>
              <a:srgbClr val="1A9C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16859271" y="6735509"/>
            <a:ext cx="2766060" cy="0"/>
          </a:xfrm>
          <a:custGeom>
            <a:avLst/>
            <a:gdLst/>
            <a:ahLst/>
            <a:cxnLst/>
            <a:rect l="l" t="t" r="r" b="b"/>
            <a:pathLst>
              <a:path w="2766059">
                <a:moveTo>
                  <a:pt x="0" y="0"/>
                </a:moveTo>
                <a:lnTo>
                  <a:pt x="2766062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16861200" y="6940942"/>
            <a:ext cx="2766060" cy="0"/>
          </a:xfrm>
          <a:custGeom>
            <a:avLst/>
            <a:gdLst/>
            <a:ahLst/>
            <a:cxnLst/>
            <a:rect l="l" t="t" r="r" b="b"/>
            <a:pathLst>
              <a:path w="2766059">
                <a:moveTo>
                  <a:pt x="0" y="0"/>
                </a:moveTo>
                <a:lnTo>
                  <a:pt x="2766062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16861200" y="7146376"/>
            <a:ext cx="2766060" cy="0"/>
          </a:xfrm>
          <a:custGeom>
            <a:avLst/>
            <a:gdLst/>
            <a:ahLst/>
            <a:cxnLst/>
            <a:rect l="l" t="t" r="r" b="b"/>
            <a:pathLst>
              <a:path w="2766059">
                <a:moveTo>
                  <a:pt x="0" y="0"/>
                </a:moveTo>
                <a:lnTo>
                  <a:pt x="2766062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 txBox="1"/>
          <p:nvPr/>
        </p:nvSpPr>
        <p:spPr>
          <a:xfrm>
            <a:off x="16848996" y="6561131"/>
            <a:ext cx="839469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Dimensions</a:t>
            </a:r>
            <a:r>
              <a:rPr sz="600" b="0" spc="5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(L</a:t>
            </a:r>
            <a:r>
              <a:rPr sz="600" b="0" spc="5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x</a:t>
            </a:r>
            <a:r>
              <a:rPr sz="600" b="0" spc="5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W</a:t>
            </a:r>
            <a:r>
              <a:rPr sz="600" b="0" spc="5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x</a:t>
            </a:r>
            <a:r>
              <a:rPr sz="600" b="0" spc="5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25" dirty="0">
                <a:solidFill>
                  <a:srgbClr val="221815"/>
                </a:solidFill>
                <a:latin typeface="BLUETTI 1.0 Medium"/>
                <a:cs typeface="BLUETTI 1.0 Medium"/>
              </a:rPr>
              <a:t>H)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18119067" y="6562755"/>
            <a:ext cx="106870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670</a:t>
            </a:r>
            <a:r>
              <a:rPr sz="600" b="0" spc="4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mm</a:t>
            </a:r>
            <a:r>
              <a:rPr sz="600" b="0" spc="4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×</a:t>
            </a:r>
            <a:r>
              <a:rPr sz="600" b="0" spc="5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280</a:t>
            </a:r>
            <a:r>
              <a:rPr sz="600" b="0" spc="4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mm</a:t>
            </a:r>
            <a:r>
              <a:rPr sz="600" b="0" spc="5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×</a:t>
            </a:r>
            <a:r>
              <a:rPr sz="600" b="0" spc="4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249</a:t>
            </a:r>
            <a:r>
              <a:rPr sz="600" b="0" spc="5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595757"/>
                </a:solidFill>
                <a:latin typeface="BLUETTI 1.0 Light"/>
                <a:cs typeface="BLUETTI 1.0 Light"/>
              </a:rPr>
              <a:t>mm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16850924" y="6766570"/>
            <a:ext cx="23749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Noise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69" name="object 369"/>
          <p:cNvSpPr txBox="1"/>
          <p:nvPr/>
        </p:nvSpPr>
        <p:spPr>
          <a:xfrm>
            <a:off x="18120997" y="6768194"/>
            <a:ext cx="26733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&lt;25dB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70" name="object 370"/>
          <p:cNvSpPr txBox="1"/>
          <p:nvPr/>
        </p:nvSpPr>
        <p:spPr>
          <a:xfrm>
            <a:off x="16850924" y="6972000"/>
            <a:ext cx="36068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Warranty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18120997" y="6973622"/>
            <a:ext cx="325120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10</a:t>
            </a:r>
            <a:r>
              <a:rPr sz="600" b="0" spc="3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Years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16860353" y="7997115"/>
            <a:ext cx="2765425" cy="0"/>
          </a:xfrm>
          <a:custGeom>
            <a:avLst/>
            <a:gdLst/>
            <a:ahLst/>
            <a:cxnLst/>
            <a:rect l="l" t="t" r="r" b="b"/>
            <a:pathLst>
              <a:path w="2765425">
                <a:moveTo>
                  <a:pt x="0" y="0"/>
                </a:moveTo>
                <a:lnTo>
                  <a:pt x="2764982" y="0"/>
                </a:lnTo>
              </a:path>
            </a:pathLst>
          </a:custGeom>
          <a:ln w="5628">
            <a:solidFill>
              <a:srgbClr val="1A9C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 txBox="1"/>
          <p:nvPr/>
        </p:nvSpPr>
        <p:spPr>
          <a:xfrm>
            <a:off x="16846571" y="7853057"/>
            <a:ext cx="51435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1" spc="-10" dirty="0">
                <a:solidFill>
                  <a:srgbClr val="221815"/>
                </a:solidFill>
                <a:latin typeface="BLUETTI 1.0"/>
                <a:cs typeface="BLUETTI 1.0"/>
              </a:rPr>
              <a:t>Compliances</a:t>
            </a:r>
            <a:endParaRPr sz="600">
              <a:latin typeface="BLUETTI 1.0"/>
              <a:cs typeface="BLUETTI 1.0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16860353" y="8163945"/>
            <a:ext cx="2765425" cy="0"/>
          </a:xfrm>
          <a:custGeom>
            <a:avLst/>
            <a:gdLst/>
            <a:ahLst/>
            <a:cxnLst/>
            <a:rect l="l" t="t" r="r" b="b"/>
            <a:pathLst>
              <a:path w="2765425">
                <a:moveTo>
                  <a:pt x="0" y="0"/>
                </a:moveTo>
                <a:lnTo>
                  <a:pt x="2764982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 txBox="1"/>
          <p:nvPr/>
        </p:nvSpPr>
        <p:spPr>
          <a:xfrm>
            <a:off x="13868561" y="7617217"/>
            <a:ext cx="719455" cy="3581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850" b="1" dirty="0">
                <a:solidFill>
                  <a:srgbClr val="1A9CD0"/>
                </a:solidFill>
                <a:latin typeface="BLUETTI 1.0"/>
                <a:cs typeface="BLUETTI 1.0"/>
              </a:rPr>
              <a:t>B700</a:t>
            </a:r>
            <a:r>
              <a:rPr sz="850" b="1" spc="85" dirty="0">
                <a:solidFill>
                  <a:srgbClr val="1A9CD0"/>
                </a:solidFill>
                <a:latin typeface="BLUETTI 1.0"/>
                <a:cs typeface="BLUETTI 1.0"/>
              </a:rPr>
              <a:t> </a:t>
            </a:r>
            <a:r>
              <a:rPr sz="850" b="1" spc="-10" dirty="0">
                <a:solidFill>
                  <a:srgbClr val="1A9CD0"/>
                </a:solidFill>
                <a:latin typeface="BLUETTI 1.0"/>
                <a:cs typeface="BLUETTI 1.0"/>
              </a:rPr>
              <a:t>Battery</a:t>
            </a:r>
            <a:endParaRPr sz="850">
              <a:latin typeface="BLUETTI 1.0"/>
              <a:cs typeface="BLUETTI 1.0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600" b="1" spc="-10" dirty="0">
                <a:solidFill>
                  <a:srgbClr val="221815"/>
                </a:solidFill>
                <a:latin typeface="BLUETTI 1.0"/>
                <a:cs typeface="BLUETTI 1.0"/>
              </a:rPr>
              <a:t>General</a:t>
            </a:r>
            <a:endParaRPr sz="600">
              <a:latin typeface="BLUETTI 1.0"/>
              <a:cs typeface="BLUETTI 1.0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13869897" y="8009059"/>
            <a:ext cx="69405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Battery</a:t>
            </a:r>
            <a:r>
              <a:rPr sz="600" b="0" spc="10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Chemistry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15502838" y="8010671"/>
            <a:ext cx="328930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LiFePO₄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13881258" y="7997115"/>
            <a:ext cx="2735580" cy="0"/>
          </a:xfrm>
          <a:custGeom>
            <a:avLst/>
            <a:gdLst/>
            <a:ahLst/>
            <a:cxnLst/>
            <a:rect l="l" t="t" r="r" b="b"/>
            <a:pathLst>
              <a:path w="2735580">
                <a:moveTo>
                  <a:pt x="0" y="0"/>
                </a:moveTo>
                <a:lnTo>
                  <a:pt x="2735307" y="0"/>
                </a:lnTo>
              </a:path>
            </a:pathLst>
          </a:custGeom>
          <a:ln w="5628">
            <a:solidFill>
              <a:srgbClr val="1A9C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13880177" y="8164317"/>
            <a:ext cx="2736850" cy="0"/>
          </a:xfrm>
          <a:custGeom>
            <a:avLst/>
            <a:gdLst/>
            <a:ahLst/>
            <a:cxnLst/>
            <a:rect l="l" t="t" r="r" b="b"/>
            <a:pathLst>
              <a:path w="2736850">
                <a:moveTo>
                  <a:pt x="0" y="0"/>
                </a:moveTo>
                <a:lnTo>
                  <a:pt x="2736387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 txBox="1"/>
          <p:nvPr/>
        </p:nvSpPr>
        <p:spPr>
          <a:xfrm>
            <a:off x="13869897" y="8176262"/>
            <a:ext cx="36004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Capacity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15502838" y="8177886"/>
            <a:ext cx="41211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7,372.8Wh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13880177" y="8331520"/>
            <a:ext cx="2736850" cy="0"/>
          </a:xfrm>
          <a:custGeom>
            <a:avLst/>
            <a:gdLst/>
            <a:ahLst/>
            <a:cxnLst/>
            <a:rect l="l" t="t" r="r" b="b"/>
            <a:pathLst>
              <a:path w="2736850">
                <a:moveTo>
                  <a:pt x="0" y="0"/>
                </a:moveTo>
                <a:lnTo>
                  <a:pt x="2736387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 txBox="1"/>
          <p:nvPr/>
        </p:nvSpPr>
        <p:spPr>
          <a:xfrm>
            <a:off x="13869897" y="8343465"/>
            <a:ext cx="66738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Protection</a:t>
            </a:r>
            <a:r>
              <a:rPr sz="600" b="0" spc="15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Grade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15502838" y="8345077"/>
            <a:ext cx="18732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20" dirty="0">
                <a:solidFill>
                  <a:srgbClr val="595757"/>
                </a:solidFill>
                <a:latin typeface="BLUETTI 1.0 Light"/>
                <a:cs typeface="BLUETTI 1.0 Light"/>
              </a:rPr>
              <a:t>IP65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13880177" y="8498723"/>
            <a:ext cx="2736850" cy="0"/>
          </a:xfrm>
          <a:custGeom>
            <a:avLst/>
            <a:gdLst/>
            <a:ahLst/>
            <a:cxnLst/>
            <a:rect l="l" t="t" r="r" b="b"/>
            <a:pathLst>
              <a:path w="2736850">
                <a:moveTo>
                  <a:pt x="0" y="0"/>
                </a:moveTo>
                <a:lnTo>
                  <a:pt x="2736387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13882609" y="8665926"/>
            <a:ext cx="2724785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522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13882609" y="8833129"/>
            <a:ext cx="2724785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522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 txBox="1"/>
          <p:nvPr/>
        </p:nvSpPr>
        <p:spPr>
          <a:xfrm>
            <a:off x="13872331" y="8510669"/>
            <a:ext cx="44640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Net</a:t>
            </a:r>
            <a:r>
              <a:rPr sz="600" b="0" spc="5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Weight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15502838" y="8512281"/>
            <a:ext cx="205740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20" dirty="0">
                <a:solidFill>
                  <a:srgbClr val="595757"/>
                </a:solidFill>
                <a:latin typeface="BLUETTI 1.0 Light"/>
                <a:cs typeface="BLUETTI 1.0 Light"/>
              </a:rPr>
              <a:t>72kg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13872331" y="8677861"/>
            <a:ext cx="45212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Dimensions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15502838" y="8679484"/>
            <a:ext cx="100266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670</a:t>
            </a:r>
            <a:r>
              <a:rPr sz="600" b="0" spc="10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mm×280</a:t>
            </a:r>
            <a:r>
              <a:rPr sz="600" b="0" spc="10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mm×386</a:t>
            </a:r>
            <a:r>
              <a:rPr sz="600" b="0" spc="10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595757"/>
                </a:solidFill>
                <a:latin typeface="BLUETTI 1.0 Light"/>
                <a:cs typeface="BLUETTI 1.0 Light"/>
              </a:rPr>
              <a:t>mm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16846536" y="8200546"/>
            <a:ext cx="1302385" cy="2190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**</a:t>
            </a:r>
            <a:r>
              <a:rPr sz="600" b="0" spc="114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Specifications</a:t>
            </a:r>
            <a:r>
              <a:rPr sz="600" b="0" spc="114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subject</a:t>
            </a:r>
            <a:endParaRPr sz="600">
              <a:latin typeface="BLUETTI 1.0 Light"/>
              <a:cs typeface="BLUETTI 1.0 Light"/>
            </a:endParaRPr>
          </a:p>
          <a:p>
            <a:pPr marL="108585">
              <a:lnSpc>
                <a:spcPct val="100000"/>
              </a:lnSpc>
              <a:spcBef>
                <a:spcPts val="4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to</a:t>
            </a:r>
            <a:r>
              <a:rPr sz="600" b="0" spc="8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change</a:t>
            </a:r>
            <a:r>
              <a:rPr sz="600" b="0" spc="8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without</a:t>
            </a:r>
            <a:r>
              <a:rPr sz="600" b="0" spc="8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further</a:t>
            </a:r>
            <a:r>
              <a:rPr sz="600" b="0" spc="8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notice.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16848948" y="8008810"/>
            <a:ext cx="608330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Same</a:t>
            </a:r>
            <a:r>
              <a:rPr sz="600" b="0" spc="5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as</a:t>
            </a:r>
            <a:r>
              <a:rPr sz="600" b="0" spc="6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HV800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19156232" y="8811011"/>
            <a:ext cx="433070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Contact</a:t>
            </a:r>
            <a:r>
              <a:rPr sz="600" b="0" spc="114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595757"/>
                </a:solidFill>
                <a:latin typeface="BLUETTI 1.0 Light"/>
                <a:cs typeface="BLUETTI 1.0 Light"/>
              </a:rPr>
              <a:t>Us</a:t>
            </a:r>
            <a:endParaRPr sz="600">
              <a:latin typeface="BLUETTI 1.0 Light"/>
              <a:cs typeface="BLUETTI 1.0 Light"/>
            </a:endParaRPr>
          </a:p>
        </p:txBody>
      </p:sp>
      <p:pic>
        <p:nvPicPr>
          <p:cNvPr id="395" name="object 395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9113577" y="8280351"/>
            <a:ext cx="517844" cy="517845"/>
          </a:xfrm>
          <a:prstGeom prst="rect">
            <a:avLst/>
          </a:prstGeom>
        </p:spPr>
      </p:pic>
      <p:sp>
        <p:nvSpPr>
          <p:cNvPr id="396" name="object 396"/>
          <p:cNvSpPr/>
          <p:nvPr/>
        </p:nvSpPr>
        <p:spPr>
          <a:xfrm>
            <a:off x="16860501" y="7485995"/>
            <a:ext cx="2765425" cy="0"/>
          </a:xfrm>
          <a:custGeom>
            <a:avLst/>
            <a:gdLst/>
            <a:ahLst/>
            <a:cxnLst/>
            <a:rect l="l" t="t" r="r" b="b"/>
            <a:pathLst>
              <a:path w="2765425">
                <a:moveTo>
                  <a:pt x="0" y="0"/>
                </a:moveTo>
                <a:lnTo>
                  <a:pt x="2764835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16860501" y="7636569"/>
            <a:ext cx="2765425" cy="0"/>
          </a:xfrm>
          <a:custGeom>
            <a:avLst/>
            <a:gdLst/>
            <a:ahLst/>
            <a:cxnLst/>
            <a:rect l="l" t="t" r="r" b="b"/>
            <a:pathLst>
              <a:path w="2765425">
                <a:moveTo>
                  <a:pt x="0" y="0"/>
                </a:moveTo>
                <a:lnTo>
                  <a:pt x="2764835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13880180" y="7636569"/>
            <a:ext cx="2738755" cy="0"/>
          </a:xfrm>
          <a:custGeom>
            <a:avLst/>
            <a:gdLst/>
            <a:ahLst/>
            <a:cxnLst/>
            <a:rect l="l" t="t" r="r" b="b"/>
            <a:pathLst>
              <a:path w="2738755">
                <a:moveTo>
                  <a:pt x="0" y="0"/>
                </a:moveTo>
                <a:lnTo>
                  <a:pt x="2738313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13880180" y="7335419"/>
            <a:ext cx="2738755" cy="0"/>
          </a:xfrm>
          <a:custGeom>
            <a:avLst/>
            <a:gdLst/>
            <a:ahLst/>
            <a:cxnLst/>
            <a:rect l="l" t="t" r="r" b="b"/>
            <a:pathLst>
              <a:path w="2738755">
                <a:moveTo>
                  <a:pt x="0" y="0"/>
                </a:moveTo>
                <a:lnTo>
                  <a:pt x="2738313" y="0"/>
                </a:lnTo>
              </a:path>
            </a:pathLst>
          </a:custGeom>
          <a:ln w="5628">
            <a:solidFill>
              <a:srgbClr val="1A9C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16858468" y="7335419"/>
            <a:ext cx="2769235" cy="0"/>
          </a:xfrm>
          <a:custGeom>
            <a:avLst/>
            <a:gdLst/>
            <a:ahLst/>
            <a:cxnLst/>
            <a:rect l="l" t="t" r="r" b="b"/>
            <a:pathLst>
              <a:path w="2769234">
                <a:moveTo>
                  <a:pt x="0" y="0"/>
                </a:moveTo>
                <a:lnTo>
                  <a:pt x="2768798" y="0"/>
                </a:lnTo>
              </a:path>
            </a:pathLst>
          </a:custGeom>
          <a:ln w="5628">
            <a:solidFill>
              <a:srgbClr val="1A9C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 txBox="1"/>
          <p:nvPr/>
        </p:nvSpPr>
        <p:spPr>
          <a:xfrm>
            <a:off x="13867477" y="7189895"/>
            <a:ext cx="51435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1" spc="-10" dirty="0">
                <a:solidFill>
                  <a:srgbClr val="221815"/>
                </a:solidFill>
                <a:latin typeface="BLUETTI 1.0"/>
                <a:cs typeface="BLUETTI 1.0"/>
              </a:rPr>
              <a:t>Compliances</a:t>
            </a:r>
            <a:endParaRPr sz="600">
              <a:latin typeface="BLUETTI 1.0"/>
              <a:cs typeface="BLUETTI 1.0"/>
            </a:endParaRPr>
          </a:p>
        </p:txBody>
      </p:sp>
      <p:sp>
        <p:nvSpPr>
          <p:cNvPr id="402" name="object 402"/>
          <p:cNvSpPr txBox="1"/>
          <p:nvPr/>
        </p:nvSpPr>
        <p:spPr>
          <a:xfrm>
            <a:off x="13867511" y="7366707"/>
            <a:ext cx="27051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Safety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403" name="object 403"/>
          <p:cNvSpPr txBox="1"/>
          <p:nvPr/>
        </p:nvSpPr>
        <p:spPr>
          <a:xfrm>
            <a:off x="15502870" y="7367923"/>
            <a:ext cx="1048385" cy="2190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IEC</a:t>
            </a:r>
            <a:r>
              <a:rPr sz="600" b="0" spc="6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62619,</a:t>
            </a:r>
            <a:r>
              <a:rPr sz="600" b="0" spc="6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EN</a:t>
            </a:r>
            <a:r>
              <a:rPr sz="600" b="0" spc="6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62619,</a:t>
            </a:r>
            <a:endParaRPr sz="600">
              <a:latin typeface="BLUETTI 1.0 Light"/>
              <a:cs typeface="BLUETTI 1.0 Ligh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VDE-AR-E</a:t>
            </a:r>
            <a:r>
              <a:rPr sz="600" b="0" spc="13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2510−50,</a:t>
            </a:r>
            <a:r>
              <a:rPr sz="600" b="0" spc="14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UN38.3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404" name="object 404"/>
          <p:cNvSpPr txBox="1"/>
          <p:nvPr/>
        </p:nvSpPr>
        <p:spPr>
          <a:xfrm>
            <a:off x="16847804" y="7339036"/>
            <a:ext cx="38417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Emissions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405" name="object 405"/>
          <p:cNvSpPr txBox="1"/>
          <p:nvPr/>
        </p:nvSpPr>
        <p:spPr>
          <a:xfrm>
            <a:off x="18120997" y="7340263"/>
            <a:ext cx="147510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EN/IEC</a:t>
            </a:r>
            <a:r>
              <a:rPr sz="600" b="0" spc="12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61000−6−3,</a:t>
            </a:r>
            <a:r>
              <a:rPr sz="600" b="0" spc="12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EN/IEC</a:t>
            </a:r>
            <a:r>
              <a:rPr sz="600" b="0" spc="13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61000−6−1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16847804" y="7489617"/>
            <a:ext cx="23241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20" dirty="0">
                <a:solidFill>
                  <a:srgbClr val="221815"/>
                </a:solidFill>
                <a:latin typeface="BLUETTI 1.0 Medium"/>
                <a:cs typeface="BLUETTI 1.0 Medium"/>
              </a:rPr>
              <a:t>RoHS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18120997" y="7490833"/>
            <a:ext cx="112712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2011/65/EU</a:t>
            </a:r>
            <a:r>
              <a:rPr sz="600" b="0" spc="9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and</a:t>
            </a:r>
            <a:r>
              <a:rPr sz="600" b="0" spc="9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(EU)</a:t>
            </a:r>
            <a:r>
              <a:rPr sz="600" b="0" spc="9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2015/863</a:t>
            </a:r>
            <a:endParaRPr sz="600">
              <a:latin typeface="BLUETTI 1.0 Light"/>
              <a:cs typeface="BLUETTI 1.0 Light"/>
            </a:endParaRPr>
          </a:p>
        </p:txBody>
      </p:sp>
      <p:grpSp>
        <p:nvGrpSpPr>
          <p:cNvPr id="408" name="object 408"/>
          <p:cNvGrpSpPr/>
          <p:nvPr/>
        </p:nvGrpSpPr>
        <p:grpSpPr>
          <a:xfrm>
            <a:off x="13881583" y="2804004"/>
            <a:ext cx="311150" cy="74295"/>
            <a:chOff x="13881583" y="2804004"/>
            <a:chExt cx="311150" cy="74295"/>
          </a:xfrm>
        </p:grpSpPr>
        <p:sp>
          <p:nvSpPr>
            <p:cNvPr id="409" name="object 409"/>
            <p:cNvSpPr/>
            <p:nvPr/>
          </p:nvSpPr>
          <p:spPr>
            <a:xfrm>
              <a:off x="13884007" y="2804007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4">
                  <a:moveTo>
                    <a:pt x="0" y="0"/>
                  </a:moveTo>
                  <a:lnTo>
                    <a:pt x="0" y="74254"/>
                  </a:lnTo>
                </a:path>
              </a:pathLst>
            </a:custGeom>
            <a:ln w="3175">
              <a:solidFill>
                <a:srgbClr val="B5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/>
            <p:cNvSpPr/>
            <p:nvPr/>
          </p:nvSpPr>
          <p:spPr>
            <a:xfrm>
              <a:off x="13884007" y="2804004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4">
                  <a:moveTo>
                    <a:pt x="0" y="0"/>
                  </a:moveTo>
                  <a:lnTo>
                    <a:pt x="0" y="74254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/>
            <p:cNvSpPr/>
            <p:nvPr/>
          </p:nvSpPr>
          <p:spPr>
            <a:xfrm>
              <a:off x="13898401" y="2841143"/>
              <a:ext cx="294005" cy="0"/>
            </a:xfrm>
            <a:custGeom>
              <a:avLst/>
              <a:gdLst/>
              <a:ahLst/>
              <a:cxnLst/>
              <a:rect l="l" t="t" r="r" b="b"/>
              <a:pathLst>
                <a:path w="294005">
                  <a:moveTo>
                    <a:pt x="0" y="0"/>
                  </a:moveTo>
                  <a:lnTo>
                    <a:pt x="293709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/>
            <p:cNvSpPr/>
            <p:nvPr/>
          </p:nvSpPr>
          <p:spPr>
            <a:xfrm>
              <a:off x="13881583" y="2829453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19" h="23494">
                  <a:moveTo>
                    <a:pt x="20241" y="0"/>
                  </a:moveTo>
                  <a:lnTo>
                    <a:pt x="0" y="11696"/>
                  </a:lnTo>
                  <a:lnTo>
                    <a:pt x="20241" y="23370"/>
                  </a:lnTo>
                  <a:lnTo>
                    <a:pt x="20241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3" name="object 413"/>
          <p:cNvGrpSpPr/>
          <p:nvPr/>
        </p:nvGrpSpPr>
        <p:grpSpPr>
          <a:xfrm>
            <a:off x="14679488" y="2804006"/>
            <a:ext cx="311150" cy="74295"/>
            <a:chOff x="14679488" y="2804006"/>
            <a:chExt cx="311150" cy="74295"/>
          </a:xfrm>
        </p:grpSpPr>
        <p:sp>
          <p:nvSpPr>
            <p:cNvPr id="414" name="object 414"/>
            <p:cNvSpPr/>
            <p:nvPr/>
          </p:nvSpPr>
          <p:spPr>
            <a:xfrm>
              <a:off x="14987592" y="2804006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4">
                  <a:moveTo>
                    <a:pt x="0" y="742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5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/>
            <p:cNvSpPr/>
            <p:nvPr/>
          </p:nvSpPr>
          <p:spPr>
            <a:xfrm>
              <a:off x="14987592" y="2804009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4">
                  <a:moveTo>
                    <a:pt x="0" y="74254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/>
            <p:cNvSpPr/>
            <p:nvPr/>
          </p:nvSpPr>
          <p:spPr>
            <a:xfrm>
              <a:off x="14679488" y="2841126"/>
              <a:ext cx="294005" cy="0"/>
            </a:xfrm>
            <a:custGeom>
              <a:avLst/>
              <a:gdLst/>
              <a:ahLst/>
              <a:cxnLst/>
              <a:rect l="l" t="t" r="r" b="b"/>
              <a:pathLst>
                <a:path w="294005">
                  <a:moveTo>
                    <a:pt x="293709" y="0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/>
            <p:cNvSpPr/>
            <p:nvPr/>
          </p:nvSpPr>
          <p:spPr>
            <a:xfrm>
              <a:off x="14969774" y="2829446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19" h="23494">
                  <a:moveTo>
                    <a:pt x="0" y="0"/>
                  </a:moveTo>
                  <a:lnTo>
                    <a:pt x="0" y="23370"/>
                  </a:lnTo>
                  <a:lnTo>
                    <a:pt x="20241" y="116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8" name="object 418"/>
          <p:cNvSpPr txBox="1"/>
          <p:nvPr/>
        </p:nvSpPr>
        <p:spPr>
          <a:xfrm>
            <a:off x="14273190" y="2775247"/>
            <a:ext cx="32067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670</a:t>
            </a:r>
            <a:r>
              <a:rPr sz="600" b="0" spc="5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595757"/>
                </a:solidFill>
                <a:latin typeface="BLUETTI 1.0 Light"/>
                <a:cs typeface="BLUETTI 1.0 Light"/>
              </a:rPr>
              <a:t>mm</a:t>
            </a:r>
            <a:endParaRPr sz="600">
              <a:latin typeface="BLUETTI 1.0 Light"/>
              <a:cs typeface="BLUETTI 1.0 Light"/>
            </a:endParaRPr>
          </a:p>
        </p:txBody>
      </p:sp>
      <p:grpSp>
        <p:nvGrpSpPr>
          <p:cNvPr id="419" name="object 419"/>
          <p:cNvGrpSpPr/>
          <p:nvPr/>
        </p:nvGrpSpPr>
        <p:grpSpPr>
          <a:xfrm>
            <a:off x="13890527" y="708291"/>
            <a:ext cx="1101725" cy="588010"/>
            <a:chOff x="13890527" y="708291"/>
            <a:chExt cx="1101725" cy="588010"/>
          </a:xfrm>
        </p:grpSpPr>
        <p:sp>
          <p:nvSpPr>
            <p:cNvPr id="420" name="object 420"/>
            <p:cNvSpPr/>
            <p:nvPr/>
          </p:nvSpPr>
          <p:spPr>
            <a:xfrm>
              <a:off x="13931599" y="951378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5">
                  <a:moveTo>
                    <a:pt x="9332" y="0"/>
                  </a:moveTo>
                  <a:lnTo>
                    <a:pt x="2690" y="0"/>
                  </a:lnTo>
                  <a:lnTo>
                    <a:pt x="0" y="2690"/>
                  </a:lnTo>
                  <a:lnTo>
                    <a:pt x="0" y="9332"/>
                  </a:lnTo>
                  <a:lnTo>
                    <a:pt x="2690" y="12023"/>
                  </a:lnTo>
                  <a:lnTo>
                    <a:pt x="9332" y="12023"/>
                  </a:lnTo>
                  <a:lnTo>
                    <a:pt x="12034" y="9332"/>
                  </a:lnTo>
                  <a:lnTo>
                    <a:pt x="12034" y="6011"/>
                  </a:lnTo>
                  <a:lnTo>
                    <a:pt x="12034" y="2690"/>
                  </a:lnTo>
                  <a:lnTo>
                    <a:pt x="9332" y="0"/>
                  </a:lnTo>
                  <a:close/>
                </a:path>
              </a:pathLst>
            </a:custGeom>
            <a:solidFill>
              <a:srgbClr val="369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/>
            <p:cNvSpPr/>
            <p:nvPr/>
          </p:nvSpPr>
          <p:spPr>
            <a:xfrm>
              <a:off x="13931599" y="102931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5">
                  <a:moveTo>
                    <a:pt x="9332" y="0"/>
                  </a:moveTo>
                  <a:lnTo>
                    <a:pt x="2690" y="0"/>
                  </a:lnTo>
                  <a:lnTo>
                    <a:pt x="0" y="2690"/>
                  </a:lnTo>
                  <a:lnTo>
                    <a:pt x="0" y="9332"/>
                  </a:lnTo>
                  <a:lnTo>
                    <a:pt x="2690" y="12023"/>
                  </a:lnTo>
                  <a:lnTo>
                    <a:pt x="9332" y="12023"/>
                  </a:lnTo>
                  <a:lnTo>
                    <a:pt x="12034" y="9332"/>
                  </a:lnTo>
                  <a:lnTo>
                    <a:pt x="12034" y="6011"/>
                  </a:lnTo>
                  <a:lnTo>
                    <a:pt x="12034" y="2690"/>
                  </a:lnTo>
                  <a:lnTo>
                    <a:pt x="9332" y="0"/>
                  </a:lnTo>
                  <a:close/>
                </a:path>
              </a:pathLst>
            </a:custGeom>
            <a:solidFill>
              <a:srgbClr val="C02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/>
            <p:cNvSpPr/>
            <p:nvPr/>
          </p:nvSpPr>
          <p:spPr>
            <a:xfrm>
              <a:off x="13931599" y="990312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5">
                  <a:moveTo>
                    <a:pt x="9332" y="0"/>
                  </a:moveTo>
                  <a:lnTo>
                    <a:pt x="2690" y="0"/>
                  </a:lnTo>
                  <a:lnTo>
                    <a:pt x="0" y="2690"/>
                  </a:lnTo>
                  <a:lnTo>
                    <a:pt x="0" y="9332"/>
                  </a:lnTo>
                  <a:lnTo>
                    <a:pt x="2690" y="12023"/>
                  </a:lnTo>
                  <a:lnTo>
                    <a:pt x="9332" y="12023"/>
                  </a:lnTo>
                  <a:lnTo>
                    <a:pt x="12034" y="9332"/>
                  </a:lnTo>
                  <a:lnTo>
                    <a:pt x="12034" y="6011"/>
                  </a:lnTo>
                  <a:lnTo>
                    <a:pt x="12034" y="2690"/>
                  </a:lnTo>
                  <a:lnTo>
                    <a:pt x="9332" y="0"/>
                  </a:lnTo>
                  <a:close/>
                </a:path>
              </a:pathLst>
            </a:custGeom>
            <a:solidFill>
              <a:srgbClr val="E6E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/>
            <p:cNvSpPr/>
            <p:nvPr/>
          </p:nvSpPr>
          <p:spPr>
            <a:xfrm>
              <a:off x="13923556" y="967774"/>
              <a:ext cx="28575" cy="83820"/>
            </a:xfrm>
            <a:custGeom>
              <a:avLst/>
              <a:gdLst/>
              <a:ahLst/>
              <a:cxnLst/>
              <a:rect l="l" t="t" r="r" b="b"/>
              <a:pathLst>
                <a:path w="28575" h="83819">
                  <a:moveTo>
                    <a:pt x="5600" y="44424"/>
                  </a:moveTo>
                  <a:lnTo>
                    <a:pt x="4940" y="42964"/>
                  </a:lnTo>
                  <a:lnTo>
                    <a:pt x="4724" y="42494"/>
                  </a:lnTo>
                  <a:lnTo>
                    <a:pt x="4114" y="41173"/>
                  </a:lnTo>
                  <a:lnTo>
                    <a:pt x="4114" y="42494"/>
                  </a:lnTo>
                  <a:lnTo>
                    <a:pt x="1473" y="42494"/>
                  </a:lnTo>
                  <a:lnTo>
                    <a:pt x="2806" y="39535"/>
                  </a:lnTo>
                  <a:lnTo>
                    <a:pt x="4114" y="42494"/>
                  </a:lnTo>
                  <a:lnTo>
                    <a:pt x="4114" y="41173"/>
                  </a:lnTo>
                  <a:lnTo>
                    <a:pt x="3365" y="39535"/>
                  </a:lnTo>
                  <a:lnTo>
                    <a:pt x="3098" y="38938"/>
                  </a:lnTo>
                  <a:lnTo>
                    <a:pt x="2514" y="38938"/>
                  </a:lnTo>
                  <a:lnTo>
                    <a:pt x="0" y="44424"/>
                  </a:lnTo>
                  <a:lnTo>
                    <a:pt x="596" y="44424"/>
                  </a:lnTo>
                  <a:lnTo>
                    <a:pt x="1257" y="42964"/>
                  </a:lnTo>
                  <a:lnTo>
                    <a:pt x="4330" y="42964"/>
                  </a:lnTo>
                  <a:lnTo>
                    <a:pt x="4991" y="44424"/>
                  </a:lnTo>
                  <a:lnTo>
                    <a:pt x="5600" y="44424"/>
                  </a:lnTo>
                  <a:close/>
                </a:path>
                <a:path w="28575" h="83819">
                  <a:moveTo>
                    <a:pt x="5791" y="78117"/>
                  </a:moveTo>
                  <a:lnTo>
                    <a:pt x="2006" y="78117"/>
                  </a:lnTo>
                  <a:lnTo>
                    <a:pt x="2006" y="83604"/>
                  </a:lnTo>
                  <a:lnTo>
                    <a:pt x="2590" y="83604"/>
                  </a:lnTo>
                  <a:lnTo>
                    <a:pt x="2590" y="81280"/>
                  </a:lnTo>
                  <a:lnTo>
                    <a:pt x="5435" y="81280"/>
                  </a:lnTo>
                  <a:lnTo>
                    <a:pt x="5435" y="80772"/>
                  </a:lnTo>
                  <a:lnTo>
                    <a:pt x="2590" y="80772"/>
                  </a:lnTo>
                  <a:lnTo>
                    <a:pt x="2590" y="78613"/>
                  </a:lnTo>
                  <a:lnTo>
                    <a:pt x="5791" y="78613"/>
                  </a:lnTo>
                  <a:lnTo>
                    <a:pt x="5791" y="78117"/>
                  </a:lnTo>
                  <a:close/>
                </a:path>
                <a:path w="28575" h="83819">
                  <a:moveTo>
                    <a:pt x="10160" y="43929"/>
                  </a:moveTo>
                  <a:lnTo>
                    <a:pt x="7073" y="43929"/>
                  </a:lnTo>
                  <a:lnTo>
                    <a:pt x="7073" y="38938"/>
                  </a:lnTo>
                  <a:lnTo>
                    <a:pt x="6502" y="38938"/>
                  </a:lnTo>
                  <a:lnTo>
                    <a:pt x="6502" y="44424"/>
                  </a:lnTo>
                  <a:lnTo>
                    <a:pt x="10160" y="44424"/>
                  </a:lnTo>
                  <a:lnTo>
                    <a:pt x="10160" y="43929"/>
                  </a:lnTo>
                  <a:close/>
                </a:path>
                <a:path w="28575" h="83819">
                  <a:moveTo>
                    <a:pt x="10210" y="5499"/>
                  </a:moveTo>
                  <a:lnTo>
                    <a:pt x="8953" y="3733"/>
                  </a:lnTo>
                  <a:lnTo>
                    <a:pt x="8877" y="3606"/>
                  </a:lnTo>
                  <a:lnTo>
                    <a:pt x="9677" y="3352"/>
                  </a:lnTo>
                  <a:lnTo>
                    <a:pt x="10134" y="2755"/>
                  </a:lnTo>
                  <a:lnTo>
                    <a:pt x="10134" y="698"/>
                  </a:lnTo>
                  <a:lnTo>
                    <a:pt x="9880" y="495"/>
                  </a:lnTo>
                  <a:lnTo>
                    <a:pt x="9550" y="228"/>
                  </a:lnTo>
                  <a:lnTo>
                    <a:pt x="9550" y="1003"/>
                  </a:lnTo>
                  <a:lnTo>
                    <a:pt x="9550" y="2755"/>
                  </a:lnTo>
                  <a:lnTo>
                    <a:pt x="8966" y="3263"/>
                  </a:lnTo>
                  <a:lnTo>
                    <a:pt x="6400" y="3263"/>
                  </a:lnTo>
                  <a:lnTo>
                    <a:pt x="6400" y="495"/>
                  </a:lnTo>
                  <a:lnTo>
                    <a:pt x="8966" y="495"/>
                  </a:lnTo>
                  <a:lnTo>
                    <a:pt x="9550" y="1003"/>
                  </a:lnTo>
                  <a:lnTo>
                    <a:pt x="9550" y="228"/>
                  </a:lnTo>
                  <a:lnTo>
                    <a:pt x="9271" y="0"/>
                  </a:lnTo>
                  <a:lnTo>
                    <a:pt x="5816" y="0"/>
                  </a:lnTo>
                  <a:lnTo>
                    <a:pt x="5816" y="5499"/>
                  </a:lnTo>
                  <a:lnTo>
                    <a:pt x="6400" y="5499"/>
                  </a:lnTo>
                  <a:lnTo>
                    <a:pt x="6400" y="3759"/>
                  </a:lnTo>
                  <a:lnTo>
                    <a:pt x="8191" y="3759"/>
                  </a:lnTo>
                  <a:lnTo>
                    <a:pt x="8318" y="3733"/>
                  </a:lnTo>
                  <a:lnTo>
                    <a:pt x="9575" y="5499"/>
                  </a:lnTo>
                  <a:lnTo>
                    <a:pt x="10210" y="5499"/>
                  </a:lnTo>
                  <a:close/>
                </a:path>
                <a:path w="28575" h="83819">
                  <a:moveTo>
                    <a:pt x="11430" y="83616"/>
                  </a:moveTo>
                  <a:lnTo>
                    <a:pt x="10756" y="82130"/>
                  </a:lnTo>
                  <a:lnTo>
                    <a:pt x="10541" y="81661"/>
                  </a:lnTo>
                  <a:lnTo>
                    <a:pt x="9944" y="80352"/>
                  </a:lnTo>
                  <a:lnTo>
                    <a:pt x="9944" y="81661"/>
                  </a:lnTo>
                  <a:lnTo>
                    <a:pt x="7302" y="81661"/>
                  </a:lnTo>
                  <a:lnTo>
                    <a:pt x="8623" y="78701"/>
                  </a:lnTo>
                  <a:lnTo>
                    <a:pt x="9944" y="81661"/>
                  </a:lnTo>
                  <a:lnTo>
                    <a:pt x="9944" y="80352"/>
                  </a:lnTo>
                  <a:lnTo>
                    <a:pt x="9194" y="78701"/>
                  </a:lnTo>
                  <a:lnTo>
                    <a:pt x="8915" y="78105"/>
                  </a:lnTo>
                  <a:lnTo>
                    <a:pt x="8343" y="78105"/>
                  </a:lnTo>
                  <a:lnTo>
                    <a:pt x="5842" y="83616"/>
                  </a:lnTo>
                  <a:lnTo>
                    <a:pt x="6426" y="83616"/>
                  </a:lnTo>
                  <a:lnTo>
                    <a:pt x="7099" y="82130"/>
                  </a:lnTo>
                  <a:lnTo>
                    <a:pt x="10160" y="82130"/>
                  </a:lnTo>
                  <a:lnTo>
                    <a:pt x="10820" y="83616"/>
                  </a:lnTo>
                  <a:lnTo>
                    <a:pt x="11430" y="83616"/>
                  </a:lnTo>
                  <a:close/>
                </a:path>
                <a:path w="28575" h="83819">
                  <a:moveTo>
                    <a:pt x="15862" y="44424"/>
                  </a:moveTo>
                  <a:lnTo>
                    <a:pt x="15189" y="42964"/>
                  </a:lnTo>
                  <a:lnTo>
                    <a:pt x="14973" y="42494"/>
                  </a:lnTo>
                  <a:lnTo>
                    <a:pt x="14376" y="41198"/>
                  </a:lnTo>
                  <a:lnTo>
                    <a:pt x="14376" y="42494"/>
                  </a:lnTo>
                  <a:lnTo>
                    <a:pt x="11734" y="42494"/>
                  </a:lnTo>
                  <a:lnTo>
                    <a:pt x="13055" y="39535"/>
                  </a:lnTo>
                  <a:lnTo>
                    <a:pt x="14376" y="42494"/>
                  </a:lnTo>
                  <a:lnTo>
                    <a:pt x="14376" y="41198"/>
                  </a:lnTo>
                  <a:lnTo>
                    <a:pt x="13614" y="39535"/>
                  </a:lnTo>
                  <a:lnTo>
                    <a:pt x="13347" y="38938"/>
                  </a:lnTo>
                  <a:lnTo>
                    <a:pt x="12763" y="38938"/>
                  </a:lnTo>
                  <a:lnTo>
                    <a:pt x="10248" y="44424"/>
                  </a:lnTo>
                  <a:lnTo>
                    <a:pt x="10858" y="44424"/>
                  </a:lnTo>
                  <a:lnTo>
                    <a:pt x="11518" y="42964"/>
                  </a:lnTo>
                  <a:lnTo>
                    <a:pt x="14579" y="42964"/>
                  </a:lnTo>
                  <a:lnTo>
                    <a:pt x="15252" y="44424"/>
                  </a:lnTo>
                  <a:lnTo>
                    <a:pt x="15862" y="44424"/>
                  </a:lnTo>
                  <a:close/>
                </a:path>
                <a:path w="28575" h="83819">
                  <a:moveTo>
                    <a:pt x="15963" y="0"/>
                  </a:moveTo>
                  <a:lnTo>
                    <a:pt x="15392" y="0"/>
                  </a:lnTo>
                  <a:lnTo>
                    <a:pt x="15392" y="4432"/>
                  </a:lnTo>
                  <a:lnTo>
                    <a:pt x="14782" y="5029"/>
                  </a:lnTo>
                  <a:lnTo>
                    <a:pt x="12636" y="5029"/>
                  </a:lnTo>
                  <a:lnTo>
                    <a:pt x="12026" y="4432"/>
                  </a:lnTo>
                  <a:lnTo>
                    <a:pt x="12026" y="0"/>
                  </a:lnTo>
                  <a:lnTo>
                    <a:pt x="11442" y="0"/>
                  </a:lnTo>
                  <a:lnTo>
                    <a:pt x="11442" y="3149"/>
                  </a:lnTo>
                  <a:lnTo>
                    <a:pt x="11442" y="4737"/>
                  </a:lnTo>
                  <a:lnTo>
                    <a:pt x="12293" y="5562"/>
                  </a:lnTo>
                  <a:lnTo>
                    <a:pt x="15113" y="5562"/>
                  </a:lnTo>
                  <a:lnTo>
                    <a:pt x="15963" y="4737"/>
                  </a:lnTo>
                  <a:lnTo>
                    <a:pt x="15963" y="0"/>
                  </a:lnTo>
                  <a:close/>
                </a:path>
                <a:path w="28575" h="83819">
                  <a:moveTo>
                    <a:pt x="16675" y="78105"/>
                  </a:moveTo>
                  <a:lnTo>
                    <a:pt x="16116" y="78105"/>
                  </a:lnTo>
                  <a:lnTo>
                    <a:pt x="16116" y="82537"/>
                  </a:lnTo>
                  <a:lnTo>
                    <a:pt x="15506" y="83134"/>
                  </a:lnTo>
                  <a:lnTo>
                    <a:pt x="13360" y="83134"/>
                  </a:lnTo>
                  <a:lnTo>
                    <a:pt x="12750" y="82537"/>
                  </a:lnTo>
                  <a:lnTo>
                    <a:pt x="12750" y="78105"/>
                  </a:lnTo>
                  <a:lnTo>
                    <a:pt x="12166" y="78105"/>
                  </a:lnTo>
                  <a:lnTo>
                    <a:pt x="12166" y="81254"/>
                  </a:lnTo>
                  <a:lnTo>
                    <a:pt x="12166" y="82829"/>
                  </a:lnTo>
                  <a:lnTo>
                    <a:pt x="13017" y="83654"/>
                  </a:lnTo>
                  <a:lnTo>
                    <a:pt x="15836" y="83654"/>
                  </a:lnTo>
                  <a:lnTo>
                    <a:pt x="16675" y="82829"/>
                  </a:lnTo>
                  <a:lnTo>
                    <a:pt x="16675" y="78105"/>
                  </a:lnTo>
                  <a:close/>
                </a:path>
                <a:path w="28575" h="83819">
                  <a:moveTo>
                    <a:pt x="21145" y="44437"/>
                  </a:moveTo>
                  <a:lnTo>
                    <a:pt x="19888" y="42672"/>
                  </a:lnTo>
                  <a:lnTo>
                    <a:pt x="19799" y="42545"/>
                  </a:lnTo>
                  <a:lnTo>
                    <a:pt x="20612" y="42278"/>
                  </a:lnTo>
                  <a:lnTo>
                    <a:pt x="21056" y="41681"/>
                  </a:lnTo>
                  <a:lnTo>
                    <a:pt x="21056" y="39636"/>
                  </a:lnTo>
                  <a:lnTo>
                    <a:pt x="20815" y="39433"/>
                  </a:lnTo>
                  <a:lnTo>
                    <a:pt x="20472" y="39166"/>
                  </a:lnTo>
                  <a:lnTo>
                    <a:pt x="20472" y="39941"/>
                  </a:lnTo>
                  <a:lnTo>
                    <a:pt x="20472" y="41681"/>
                  </a:lnTo>
                  <a:lnTo>
                    <a:pt x="19900" y="42189"/>
                  </a:lnTo>
                  <a:lnTo>
                    <a:pt x="17335" y="42189"/>
                  </a:lnTo>
                  <a:lnTo>
                    <a:pt x="17335" y="39433"/>
                  </a:lnTo>
                  <a:lnTo>
                    <a:pt x="19900" y="39433"/>
                  </a:lnTo>
                  <a:lnTo>
                    <a:pt x="20472" y="39941"/>
                  </a:lnTo>
                  <a:lnTo>
                    <a:pt x="20472" y="39166"/>
                  </a:lnTo>
                  <a:lnTo>
                    <a:pt x="20205" y="38938"/>
                  </a:lnTo>
                  <a:lnTo>
                    <a:pt x="16751" y="38938"/>
                  </a:lnTo>
                  <a:lnTo>
                    <a:pt x="16751" y="44437"/>
                  </a:lnTo>
                  <a:lnTo>
                    <a:pt x="17335" y="44437"/>
                  </a:lnTo>
                  <a:lnTo>
                    <a:pt x="17335" y="42684"/>
                  </a:lnTo>
                  <a:lnTo>
                    <a:pt x="18961" y="42684"/>
                  </a:lnTo>
                  <a:lnTo>
                    <a:pt x="19253" y="42672"/>
                  </a:lnTo>
                  <a:lnTo>
                    <a:pt x="20510" y="44437"/>
                  </a:lnTo>
                  <a:lnTo>
                    <a:pt x="21145" y="44437"/>
                  </a:lnTo>
                  <a:close/>
                </a:path>
                <a:path w="28575" h="83819">
                  <a:moveTo>
                    <a:pt x="22085" y="83108"/>
                  </a:moveTo>
                  <a:lnTo>
                    <a:pt x="18999" y="83108"/>
                  </a:lnTo>
                  <a:lnTo>
                    <a:pt x="18999" y="78105"/>
                  </a:lnTo>
                  <a:lnTo>
                    <a:pt x="18415" y="78105"/>
                  </a:lnTo>
                  <a:lnTo>
                    <a:pt x="18415" y="83604"/>
                  </a:lnTo>
                  <a:lnTo>
                    <a:pt x="22085" y="83604"/>
                  </a:lnTo>
                  <a:lnTo>
                    <a:pt x="22085" y="83108"/>
                  </a:lnTo>
                  <a:close/>
                </a:path>
                <a:path w="28575" h="83819">
                  <a:moveTo>
                    <a:pt x="22301" y="0"/>
                  </a:moveTo>
                  <a:lnTo>
                    <a:pt x="21717" y="0"/>
                  </a:lnTo>
                  <a:lnTo>
                    <a:pt x="21717" y="4457"/>
                  </a:lnTo>
                  <a:lnTo>
                    <a:pt x="18173" y="0"/>
                  </a:lnTo>
                  <a:lnTo>
                    <a:pt x="17691" y="0"/>
                  </a:lnTo>
                  <a:lnTo>
                    <a:pt x="17691" y="5511"/>
                  </a:lnTo>
                  <a:lnTo>
                    <a:pt x="18275" y="5511"/>
                  </a:lnTo>
                  <a:lnTo>
                    <a:pt x="18275" y="1041"/>
                  </a:lnTo>
                  <a:lnTo>
                    <a:pt x="21818" y="5511"/>
                  </a:lnTo>
                  <a:lnTo>
                    <a:pt x="22301" y="5511"/>
                  </a:lnTo>
                  <a:lnTo>
                    <a:pt x="22301" y="0"/>
                  </a:lnTo>
                  <a:close/>
                </a:path>
                <a:path w="28575" h="83819">
                  <a:moveTo>
                    <a:pt x="26098" y="78117"/>
                  </a:moveTo>
                  <a:lnTo>
                    <a:pt x="21653" y="78117"/>
                  </a:lnTo>
                  <a:lnTo>
                    <a:pt x="21653" y="78613"/>
                  </a:lnTo>
                  <a:lnTo>
                    <a:pt x="23596" y="78613"/>
                  </a:lnTo>
                  <a:lnTo>
                    <a:pt x="23596" y="83604"/>
                  </a:lnTo>
                  <a:lnTo>
                    <a:pt x="24180" y="83604"/>
                  </a:lnTo>
                  <a:lnTo>
                    <a:pt x="24180" y="78613"/>
                  </a:lnTo>
                  <a:lnTo>
                    <a:pt x="26098" y="78613"/>
                  </a:lnTo>
                  <a:lnTo>
                    <a:pt x="26098" y="78117"/>
                  </a:lnTo>
                  <a:close/>
                </a:path>
                <a:path w="28575" h="83819">
                  <a:moveTo>
                    <a:pt x="28130" y="38938"/>
                  </a:moveTo>
                  <a:lnTo>
                    <a:pt x="27660" y="38938"/>
                  </a:lnTo>
                  <a:lnTo>
                    <a:pt x="25285" y="43014"/>
                  </a:lnTo>
                  <a:lnTo>
                    <a:pt x="22898" y="38938"/>
                  </a:lnTo>
                  <a:lnTo>
                    <a:pt x="22415" y="38938"/>
                  </a:lnTo>
                  <a:lnTo>
                    <a:pt x="22415" y="44424"/>
                  </a:lnTo>
                  <a:lnTo>
                    <a:pt x="22974" y="44424"/>
                  </a:lnTo>
                  <a:lnTo>
                    <a:pt x="22974" y="40068"/>
                  </a:lnTo>
                  <a:lnTo>
                    <a:pt x="25133" y="43738"/>
                  </a:lnTo>
                  <a:lnTo>
                    <a:pt x="25400" y="43738"/>
                  </a:lnTo>
                  <a:lnTo>
                    <a:pt x="27571" y="40043"/>
                  </a:lnTo>
                  <a:lnTo>
                    <a:pt x="27571" y="44424"/>
                  </a:lnTo>
                  <a:lnTo>
                    <a:pt x="28130" y="44424"/>
                  </a:lnTo>
                  <a:lnTo>
                    <a:pt x="28130" y="38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/>
            <p:cNvSpPr/>
            <p:nvPr/>
          </p:nvSpPr>
          <p:spPr>
            <a:xfrm>
              <a:off x="13939598" y="1289205"/>
              <a:ext cx="27940" cy="4445"/>
            </a:xfrm>
            <a:custGeom>
              <a:avLst/>
              <a:gdLst/>
              <a:ahLst/>
              <a:cxnLst/>
              <a:rect l="l" t="t" r="r" b="b"/>
              <a:pathLst>
                <a:path w="27940" h="4444">
                  <a:moveTo>
                    <a:pt x="25374" y="3917"/>
                  </a:moveTo>
                  <a:lnTo>
                    <a:pt x="2206" y="3917"/>
                  </a:lnTo>
                  <a:lnTo>
                    <a:pt x="979" y="3917"/>
                  </a:lnTo>
                  <a:lnTo>
                    <a:pt x="0" y="2938"/>
                  </a:lnTo>
                  <a:lnTo>
                    <a:pt x="0" y="1722"/>
                  </a:lnTo>
                  <a:lnTo>
                    <a:pt x="0" y="0"/>
                  </a:lnTo>
                  <a:lnTo>
                    <a:pt x="27569" y="0"/>
                  </a:lnTo>
                  <a:lnTo>
                    <a:pt x="27569" y="1722"/>
                  </a:lnTo>
                  <a:lnTo>
                    <a:pt x="27569" y="2938"/>
                  </a:lnTo>
                  <a:lnTo>
                    <a:pt x="26590" y="3917"/>
                  </a:lnTo>
                  <a:lnTo>
                    <a:pt x="25374" y="3917"/>
                  </a:lnTo>
                  <a:close/>
                </a:path>
              </a:pathLst>
            </a:custGeom>
            <a:ln w="5718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/>
            <p:cNvSpPr/>
            <p:nvPr/>
          </p:nvSpPr>
          <p:spPr>
            <a:xfrm>
              <a:off x="14003950" y="709671"/>
              <a:ext cx="0" cy="553720"/>
            </a:xfrm>
            <a:custGeom>
              <a:avLst/>
              <a:gdLst/>
              <a:ahLst/>
              <a:cxnLst/>
              <a:rect l="l" t="t" r="r" b="b"/>
              <a:pathLst>
                <a:path h="553719">
                  <a:moveTo>
                    <a:pt x="0" y="0"/>
                  </a:moveTo>
                  <a:lnTo>
                    <a:pt x="0" y="553512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/>
            <p:cNvSpPr/>
            <p:nvPr/>
          </p:nvSpPr>
          <p:spPr>
            <a:xfrm>
              <a:off x="13903390" y="710197"/>
              <a:ext cx="64135" cy="553720"/>
            </a:xfrm>
            <a:custGeom>
              <a:avLst/>
              <a:gdLst/>
              <a:ahLst/>
              <a:cxnLst/>
              <a:rect l="l" t="t" r="r" b="b"/>
              <a:pathLst>
                <a:path w="64134" h="553719">
                  <a:moveTo>
                    <a:pt x="5144" y="0"/>
                  </a:moveTo>
                  <a:lnTo>
                    <a:pt x="3332" y="0"/>
                  </a:lnTo>
                  <a:lnTo>
                    <a:pt x="1632" y="371"/>
                  </a:lnTo>
                  <a:lnTo>
                    <a:pt x="0" y="923"/>
                  </a:lnTo>
                  <a:lnTo>
                    <a:pt x="26074" y="21303"/>
                  </a:lnTo>
                  <a:lnTo>
                    <a:pt x="46206" y="47573"/>
                  </a:lnTo>
                  <a:lnTo>
                    <a:pt x="59179" y="78518"/>
                  </a:lnTo>
                  <a:lnTo>
                    <a:pt x="63774" y="112924"/>
                  </a:lnTo>
                  <a:lnTo>
                    <a:pt x="63774" y="440587"/>
                  </a:lnTo>
                  <a:lnTo>
                    <a:pt x="59179" y="474993"/>
                  </a:lnTo>
                  <a:lnTo>
                    <a:pt x="46206" y="505940"/>
                  </a:lnTo>
                  <a:lnTo>
                    <a:pt x="26074" y="532213"/>
                  </a:lnTo>
                  <a:lnTo>
                    <a:pt x="0" y="552600"/>
                  </a:lnTo>
                  <a:lnTo>
                    <a:pt x="1632" y="553140"/>
                  </a:lnTo>
                  <a:lnTo>
                    <a:pt x="3343" y="553512"/>
                  </a:lnTo>
                  <a:lnTo>
                    <a:pt x="5144" y="553512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/>
            <p:cNvSpPr/>
            <p:nvPr/>
          </p:nvSpPr>
          <p:spPr>
            <a:xfrm>
              <a:off x="13892441" y="732746"/>
              <a:ext cx="20320" cy="510540"/>
            </a:xfrm>
            <a:custGeom>
              <a:avLst/>
              <a:gdLst/>
              <a:ahLst/>
              <a:cxnLst/>
              <a:rect l="l" t="t" r="r" b="b"/>
              <a:pathLst>
                <a:path w="20319" h="510540">
                  <a:moveTo>
                    <a:pt x="0" y="0"/>
                  </a:moveTo>
                  <a:lnTo>
                    <a:pt x="0" y="510508"/>
                  </a:lnTo>
                  <a:lnTo>
                    <a:pt x="7981" y="496999"/>
                  </a:lnTo>
                  <a:lnTo>
                    <a:pt x="13283" y="486486"/>
                  </a:lnTo>
                  <a:lnTo>
                    <a:pt x="17121" y="475415"/>
                  </a:lnTo>
                  <a:lnTo>
                    <a:pt x="19454" y="463934"/>
                  </a:lnTo>
                  <a:lnTo>
                    <a:pt x="20241" y="452193"/>
                  </a:lnTo>
                  <a:lnTo>
                    <a:pt x="20241" y="58314"/>
                  </a:lnTo>
                  <a:lnTo>
                    <a:pt x="7981" y="13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/>
            <p:cNvSpPr/>
            <p:nvPr/>
          </p:nvSpPr>
          <p:spPr>
            <a:xfrm>
              <a:off x="14912349" y="1289205"/>
              <a:ext cx="27940" cy="4445"/>
            </a:xfrm>
            <a:custGeom>
              <a:avLst/>
              <a:gdLst/>
              <a:ahLst/>
              <a:cxnLst/>
              <a:rect l="l" t="t" r="r" b="b"/>
              <a:pathLst>
                <a:path w="27940" h="4444">
                  <a:moveTo>
                    <a:pt x="25363" y="3917"/>
                  </a:moveTo>
                  <a:lnTo>
                    <a:pt x="2195" y="3917"/>
                  </a:lnTo>
                  <a:lnTo>
                    <a:pt x="979" y="3917"/>
                  </a:lnTo>
                  <a:lnTo>
                    <a:pt x="0" y="2938"/>
                  </a:lnTo>
                  <a:lnTo>
                    <a:pt x="0" y="1722"/>
                  </a:lnTo>
                  <a:lnTo>
                    <a:pt x="0" y="0"/>
                  </a:lnTo>
                  <a:lnTo>
                    <a:pt x="27569" y="0"/>
                  </a:lnTo>
                  <a:lnTo>
                    <a:pt x="27569" y="1722"/>
                  </a:lnTo>
                  <a:lnTo>
                    <a:pt x="27569" y="2938"/>
                  </a:lnTo>
                  <a:lnTo>
                    <a:pt x="26579" y="3917"/>
                  </a:lnTo>
                  <a:lnTo>
                    <a:pt x="25363" y="3917"/>
                  </a:lnTo>
                  <a:close/>
                </a:path>
              </a:pathLst>
            </a:custGeom>
            <a:ln w="5718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/>
            <p:cNvSpPr/>
            <p:nvPr/>
          </p:nvSpPr>
          <p:spPr>
            <a:xfrm>
              <a:off x="14878499" y="710196"/>
              <a:ext cx="0" cy="553720"/>
            </a:xfrm>
            <a:custGeom>
              <a:avLst/>
              <a:gdLst/>
              <a:ahLst/>
              <a:cxnLst/>
              <a:rect l="l" t="t" r="r" b="b"/>
              <a:pathLst>
                <a:path h="553719">
                  <a:moveTo>
                    <a:pt x="0" y="5535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/>
            <p:cNvSpPr/>
            <p:nvPr/>
          </p:nvSpPr>
          <p:spPr>
            <a:xfrm>
              <a:off x="14915277" y="709669"/>
              <a:ext cx="64135" cy="553720"/>
            </a:xfrm>
            <a:custGeom>
              <a:avLst/>
              <a:gdLst/>
              <a:ahLst/>
              <a:cxnLst/>
              <a:rect l="l" t="t" r="r" b="b"/>
              <a:pathLst>
                <a:path w="64134" h="553719">
                  <a:moveTo>
                    <a:pt x="58629" y="553512"/>
                  </a:moveTo>
                  <a:lnTo>
                    <a:pt x="60441" y="553512"/>
                  </a:lnTo>
                  <a:lnTo>
                    <a:pt x="62153" y="553140"/>
                  </a:lnTo>
                  <a:lnTo>
                    <a:pt x="63774" y="552600"/>
                  </a:lnTo>
                  <a:lnTo>
                    <a:pt x="37704" y="532213"/>
                  </a:lnTo>
                  <a:lnTo>
                    <a:pt x="17571" y="505940"/>
                  </a:lnTo>
                  <a:lnTo>
                    <a:pt x="4596" y="474993"/>
                  </a:lnTo>
                  <a:lnTo>
                    <a:pt x="0" y="440587"/>
                  </a:lnTo>
                  <a:lnTo>
                    <a:pt x="0" y="112935"/>
                  </a:lnTo>
                  <a:lnTo>
                    <a:pt x="4596" y="78524"/>
                  </a:lnTo>
                  <a:lnTo>
                    <a:pt x="17571" y="47578"/>
                  </a:lnTo>
                  <a:lnTo>
                    <a:pt x="37704" y="21307"/>
                  </a:lnTo>
                  <a:lnTo>
                    <a:pt x="63774" y="923"/>
                  </a:lnTo>
                  <a:lnTo>
                    <a:pt x="62153" y="371"/>
                  </a:lnTo>
                  <a:lnTo>
                    <a:pt x="60441" y="0"/>
                  </a:lnTo>
                  <a:lnTo>
                    <a:pt x="58629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/>
            <p:cNvSpPr/>
            <p:nvPr/>
          </p:nvSpPr>
          <p:spPr>
            <a:xfrm>
              <a:off x="14969767" y="730124"/>
              <a:ext cx="20320" cy="510540"/>
            </a:xfrm>
            <a:custGeom>
              <a:avLst/>
              <a:gdLst/>
              <a:ahLst/>
              <a:cxnLst/>
              <a:rect l="l" t="t" r="r" b="b"/>
              <a:pathLst>
                <a:path w="20319" h="510540">
                  <a:moveTo>
                    <a:pt x="20241" y="0"/>
                  </a:moveTo>
                  <a:lnTo>
                    <a:pt x="3119" y="35094"/>
                  </a:lnTo>
                  <a:lnTo>
                    <a:pt x="0" y="58314"/>
                  </a:lnTo>
                  <a:lnTo>
                    <a:pt x="0" y="452193"/>
                  </a:lnTo>
                  <a:lnTo>
                    <a:pt x="12259" y="496987"/>
                  </a:lnTo>
                  <a:lnTo>
                    <a:pt x="20241" y="510508"/>
                  </a:lnTo>
                  <a:lnTo>
                    <a:pt x="20241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/>
            <p:cNvSpPr/>
            <p:nvPr/>
          </p:nvSpPr>
          <p:spPr>
            <a:xfrm>
              <a:off x="14236972" y="968946"/>
              <a:ext cx="405765" cy="44450"/>
            </a:xfrm>
            <a:custGeom>
              <a:avLst/>
              <a:gdLst/>
              <a:ahLst/>
              <a:cxnLst/>
              <a:rect l="l" t="t" r="r" b="b"/>
              <a:pathLst>
                <a:path w="405765" h="44450">
                  <a:moveTo>
                    <a:pt x="121750" y="0"/>
                  </a:moveTo>
                  <a:lnTo>
                    <a:pt x="121750" y="33525"/>
                  </a:lnTo>
                  <a:lnTo>
                    <a:pt x="126439" y="38973"/>
                  </a:lnTo>
                  <a:lnTo>
                    <a:pt x="131972" y="42643"/>
                  </a:lnTo>
                  <a:lnTo>
                    <a:pt x="139019" y="44230"/>
                  </a:lnTo>
                  <a:lnTo>
                    <a:pt x="163133" y="44230"/>
                  </a:lnTo>
                  <a:lnTo>
                    <a:pt x="170191" y="42621"/>
                  </a:lnTo>
                  <a:lnTo>
                    <a:pt x="175717" y="38962"/>
                  </a:lnTo>
                  <a:lnTo>
                    <a:pt x="178113" y="36181"/>
                  </a:lnTo>
                  <a:lnTo>
                    <a:pt x="140922" y="36181"/>
                  </a:lnTo>
                  <a:lnTo>
                    <a:pt x="137691" y="35393"/>
                  </a:lnTo>
                  <a:lnTo>
                    <a:pt x="134302" y="33806"/>
                  </a:lnTo>
                  <a:lnTo>
                    <a:pt x="132208" y="31104"/>
                  </a:lnTo>
                  <a:lnTo>
                    <a:pt x="132208" y="3354"/>
                  </a:lnTo>
                  <a:lnTo>
                    <a:pt x="121750" y="0"/>
                  </a:lnTo>
                  <a:close/>
                </a:path>
                <a:path w="405765" h="44450">
                  <a:moveTo>
                    <a:pt x="180402" y="0"/>
                  </a:moveTo>
                  <a:lnTo>
                    <a:pt x="169944" y="3354"/>
                  </a:lnTo>
                  <a:lnTo>
                    <a:pt x="169944" y="31104"/>
                  </a:lnTo>
                  <a:lnTo>
                    <a:pt x="167861" y="33806"/>
                  </a:lnTo>
                  <a:lnTo>
                    <a:pt x="164461" y="35393"/>
                  </a:lnTo>
                  <a:lnTo>
                    <a:pt x="161219" y="36181"/>
                  </a:lnTo>
                  <a:lnTo>
                    <a:pt x="178113" y="36181"/>
                  </a:lnTo>
                  <a:lnTo>
                    <a:pt x="180402" y="33525"/>
                  </a:lnTo>
                  <a:lnTo>
                    <a:pt x="180402" y="0"/>
                  </a:lnTo>
                  <a:close/>
                </a:path>
                <a:path w="405765" h="44450">
                  <a:moveTo>
                    <a:pt x="0" y="2060"/>
                  </a:moveTo>
                  <a:lnTo>
                    <a:pt x="0" y="43499"/>
                  </a:lnTo>
                  <a:lnTo>
                    <a:pt x="41484" y="43499"/>
                  </a:lnTo>
                  <a:lnTo>
                    <a:pt x="46887" y="42576"/>
                  </a:lnTo>
                  <a:lnTo>
                    <a:pt x="52843" y="39153"/>
                  </a:lnTo>
                  <a:lnTo>
                    <a:pt x="52843" y="37217"/>
                  </a:lnTo>
                  <a:lnTo>
                    <a:pt x="11235" y="37217"/>
                  </a:lnTo>
                  <a:lnTo>
                    <a:pt x="11169" y="7801"/>
                  </a:lnTo>
                  <a:lnTo>
                    <a:pt x="0" y="2060"/>
                  </a:lnTo>
                  <a:close/>
                </a:path>
                <a:path w="405765" h="44450">
                  <a:moveTo>
                    <a:pt x="37791" y="247"/>
                  </a:moveTo>
                  <a:lnTo>
                    <a:pt x="945" y="247"/>
                  </a:lnTo>
                  <a:lnTo>
                    <a:pt x="13070" y="6540"/>
                  </a:lnTo>
                  <a:lnTo>
                    <a:pt x="34391" y="6540"/>
                  </a:lnTo>
                  <a:lnTo>
                    <a:pt x="38455" y="6619"/>
                  </a:lnTo>
                  <a:lnTo>
                    <a:pt x="42182" y="7801"/>
                  </a:lnTo>
                  <a:lnTo>
                    <a:pt x="42182" y="15816"/>
                  </a:lnTo>
                  <a:lnTo>
                    <a:pt x="38410" y="16931"/>
                  </a:lnTo>
                  <a:lnTo>
                    <a:pt x="34436" y="17156"/>
                  </a:lnTo>
                  <a:lnTo>
                    <a:pt x="13362" y="17167"/>
                  </a:lnTo>
                  <a:lnTo>
                    <a:pt x="13362" y="24789"/>
                  </a:lnTo>
                  <a:lnTo>
                    <a:pt x="34403" y="24800"/>
                  </a:lnTo>
                  <a:lnTo>
                    <a:pt x="39739" y="25138"/>
                  </a:lnTo>
                  <a:lnTo>
                    <a:pt x="43791" y="26624"/>
                  </a:lnTo>
                  <a:lnTo>
                    <a:pt x="43791" y="35416"/>
                  </a:lnTo>
                  <a:lnTo>
                    <a:pt x="39142" y="36924"/>
                  </a:lnTo>
                  <a:lnTo>
                    <a:pt x="35405" y="37217"/>
                  </a:lnTo>
                  <a:lnTo>
                    <a:pt x="52843" y="37217"/>
                  </a:lnTo>
                  <a:lnTo>
                    <a:pt x="52843" y="23550"/>
                  </a:lnTo>
                  <a:lnTo>
                    <a:pt x="50974" y="22166"/>
                  </a:lnTo>
                  <a:lnTo>
                    <a:pt x="48846" y="21197"/>
                  </a:lnTo>
                  <a:lnTo>
                    <a:pt x="46516" y="20500"/>
                  </a:lnTo>
                  <a:lnTo>
                    <a:pt x="48407" y="19948"/>
                  </a:lnTo>
                  <a:lnTo>
                    <a:pt x="49916" y="19216"/>
                  </a:lnTo>
                  <a:lnTo>
                    <a:pt x="51503" y="18124"/>
                  </a:lnTo>
                  <a:lnTo>
                    <a:pt x="51503" y="4063"/>
                  </a:lnTo>
                  <a:lnTo>
                    <a:pt x="44782" y="1238"/>
                  </a:lnTo>
                  <a:lnTo>
                    <a:pt x="37791" y="247"/>
                  </a:lnTo>
                  <a:close/>
                </a:path>
                <a:path w="405765" h="44450">
                  <a:moveTo>
                    <a:pt x="405756" y="247"/>
                  </a:moveTo>
                  <a:lnTo>
                    <a:pt x="394521" y="247"/>
                  </a:lnTo>
                  <a:lnTo>
                    <a:pt x="394521" y="43499"/>
                  </a:lnTo>
                  <a:lnTo>
                    <a:pt x="405756" y="43499"/>
                  </a:lnTo>
                  <a:lnTo>
                    <a:pt x="405756" y="247"/>
                  </a:lnTo>
                  <a:close/>
                </a:path>
                <a:path w="405765" h="44450">
                  <a:moveTo>
                    <a:pt x="361131" y="6529"/>
                  </a:moveTo>
                  <a:lnTo>
                    <a:pt x="349885" y="6529"/>
                  </a:lnTo>
                  <a:lnTo>
                    <a:pt x="349885" y="43499"/>
                  </a:lnTo>
                  <a:lnTo>
                    <a:pt x="361131" y="43499"/>
                  </a:lnTo>
                  <a:lnTo>
                    <a:pt x="361131" y="6529"/>
                  </a:lnTo>
                  <a:close/>
                </a:path>
                <a:path w="405765" h="44450">
                  <a:moveTo>
                    <a:pt x="386539" y="247"/>
                  </a:moveTo>
                  <a:lnTo>
                    <a:pt x="324476" y="247"/>
                  </a:lnTo>
                  <a:lnTo>
                    <a:pt x="330375" y="6529"/>
                  </a:lnTo>
                  <a:lnTo>
                    <a:pt x="380640" y="6529"/>
                  </a:lnTo>
                  <a:lnTo>
                    <a:pt x="386539" y="247"/>
                  </a:lnTo>
                  <a:close/>
                </a:path>
                <a:path w="405765" h="44450">
                  <a:moveTo>
                    <a:pt x="293203" y="6529"/>
                  </a:moveTo>
                  <a:lnTo>
                    <a:pt x="281968" y="6529"/>
                  </a:lnTo>
                  <a:lnTo>
                    <a:pt x="281968" y="43499"/>
                  </a:lnTo>
                  <a:lnTo>
                    <a:pt x="293203" y="43499"/>
                  </a:lnTo>
                  <a:lnTo>
                    <a:pt x="293203" y="6529"/>
                  </a:lnTo>
                  <a:close/>
                </a:path>
                <a:path w="405765" h="44450">
                  <a:moveTo>
                    <a:pt x="318622" y="247"/>
                  </a:moveTo>
                  <a:lnTo>
                    <a:pt x="256548" y="247"/>
                  </a:lnTo>
                  <a:lnTo>
                    <a:pt x="262447" y="6529"/>
                  </a:lnTo>
                  <a:lnTo>
                    <a:pt x="312723" y="6529"/>
                  </a:lnTo>
                  <a:lnTo>
                    <a:pt x="318622" y="247"/>
                  </a:lnTo>
                  <a:close/>
                </a:path>
                <a:path w="405765" h="44450">
                  <a:moveTo>
                    <a:pt x="249872" y="247"/>
                  </a:moveTo>
                  <a:lnTo>
                    <a:pt x="193652" y="247"/>
                  </a:lnTo>
                  <a:lnTo>
                    <a:pt x="193652" y="43499"/>
                  </a:lnTo>
                  <a:lnTo>
                    <a:pt x="251696" y="43499"/>
                  </a:lnTo>
                  <a:lnTo>
                    <a:pt x="244660" y="37217"/>
                  </a:lnTo>
                  <a:lnTo>
                    <a:pt x="204887" y="37217"/>
                  </a:lnTo>
                  <a:lnTo>
                    <a:pt x="204887" y="24305"/>
                  </a:lnTo>
                  <a:lnTo>
                    <a:pt x="243658" y="24305"/>
                  </a:lnTo>
                  <a:lnTo>
                    <a:pt x="243658" y="18012"/>
                  </a:lnTo>
                  <a:lnTo>
                    <a:pt x="204887" y="18012"/>
                  </a:lnTo>
                  <a:lnTo>
                    <a:pt x="204887" y="6540"/>
                  </a:lnTo>
                  <a:lnTo>
                    <a:pt x="243253" y="6540"/>
                  </a:lnTo>
                  <a:lnTo>
                    <a:pt x="249872" y="247"/>
                  </a:lnTo>
                  <a:close/>
                </a:path>
                <a:path w="405765" h="44450">
                  <a:moveTo>
                    <a:pt x="76754" y="247"/>
                  </a:moveTo>
                  <a:lnTo>
                    <a:pt x="65530" y="247"/>
                  </a:lnTo>
                  <a:lnTo>
                    <a:pt x="65530" y="43499"/>
                  </a:lnTo>
                  <a:lnTo>
                    <a:pt x="107678" y="43499"/>
                  </a:lnTo>
                  <a:lnTo>
                    <a:pt x="114433" y="37217"/>
                  </a:lnTo>
                  <a:lnTo>
                    <a:pt x="76754" y="37217"/>
                  </a:lnTo>
                  <a:lnTo>
                    <a:pt x="76754" y="247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/>
            <p:cNvSpPr/>
            <p:nvPr/>
          </p:nvSpPr>
          <p:spPr>
            <a:xfrm>
              <a:off x="14003950" y="934054"/>
              <a:ext cx="875030" cy="0"/>
            </a:xfrm>
            <a:custGeom>
              <a:avLst/>
              <a:gdLst/>
              <a:ahLst/>
              <a:cxnLst/>
              <a:rect l="l" t="t" r="r" b="b"/>
              <a:pathLst>
                <a:path w="875030">
                  <a:moveTo>
                    <a:pt x="0" y="0"/>
                  </a:moveTo>
                  <a:lnTo>
                    <a:pt x="874555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/>
            <p:cNvSpPr/>
            <p:nvPr/>
          </p:nvSpPr>
          <p:spPr>
            <a:xfrm>
              <a:off x="14003950" y="1041945"/>
              <a:ext cx="875030" cy="0"/>
            </a:xfrm>
            <a:custGeom>
              <a:avLst/>
              <a:gdLst/>
              <a:ahLst/>
              <a:cxnLst/>
              <a:rect l="l" t="t" r="r" b="b"/>
              <a:pathLst>
                <a:path w="875030">
                  <a:moveTo>
                    <a:pt x="0" y="0"/>
                  </a:moveTo>
                  <a:lnTo>
                    <a:pt x="874555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/>
            <p:cNvSpPr/>
            <p:nvPr/>
          </p:nvSpPr>
          <p:spPr>
            <a:xfrm>
              <a:off x="13892432" y="710196"/>
              <a:ext cx="1097915" cy="553720"/>
            </a:xfrm>
            <a:custGeom>
              <a:avLst/>
              <a:gdLst/>
              <a:ahLst/>
              <a:cxnLst/>
              <a:rect l="l" t="t" r="r" b="b"/>
              <a:pathLst>
                <a:path w="1097915" h="553719">
                  <a:moveTo>
                    <a:pt x="1079386" y="553512"/>
                  </a:moveTo>
                  <a:lnTo>
                    <a:pt x="18203" y="553512"/>
                  </a:lnTo>
                  <a:lnTo>
                    <a:pt x="11118" y="552083"/>
                  </a:lnTo>
                  <a:lnTo>
                    <a:pt x="5331" y="548185"/>
                  </a:lnTo>
                  <a:lnTo>
                    <a:pt x="1430" y="542403"/>
                  </a:lnTo>
                  <a:lnTo>
                    <a:pt x="0" y="535319"/>
                  </a:lnTo>
                  <a:lnTo>
                    <a:pt x="0" y="18192"/>
                  </a:lnTo>
                  <a:lnTo>
                    <a:pt x="1430" y="11113"/>
                  </a:lnTo>
                  <a:lnTo>
                    <a:pt x="5331" y="5330"/>
                  </a:lnTo>
                  <a:lnTo>
                    <a:pt x="11118" y="1430"/>
                  </a:lnTo>
                  <a:lnTo>
                    <a:pt x="18203" y="0"/>
                  </a:lnTo>
                  <a:lnTo>
                    <a:pt x="1079386" y="0"/>
                  </a:lnTo>
                  <a:lnTo>
                    <a:pt x="1086470" y="1430"/>
                  </a:lnTo>
                  <a:lnTo>
                    <a:pt x="1092252" y="5330"/>
                  </a:lnTo>
                  <a:lnTo>
                    <a:pt x="1096150" y="11113"/>
                  </a:lnTo>
                  <a:lnTo>
                    <a:pt x="1097578" y="18192"/>
                  </a:lnTo>
                  <a:lnTo>
                    <a:pt x="1097578" y="535319"/>
                  </a:lnTo>
                  <a:lnTo>
                    <a:pt x="1096150" y="542403"/>
                  </a:lnTo>
                  <a:lnTo>
                    <a:pt x="1092252" y="548185"/>
                  </a:lnTo>
                  <a:lnTo>
                    <a:pt x="1086470" y="552083"/>
                  </a:lnTo>
                  <a:lnTo>
                    <a:pt x="1079386" y="553512"/>
                  </a:lnTo>
                  <a:close/>
                </a:path>
              </a:pathLst>
            </a:custGeom>
            <a:ln w="3230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/>
            <p:cNvSpPr/>
            <p:nvPr/>
          </p:nvSpPr>
          <p:spPr>
            <a:xfrm>
              <a:off x="13930117" y="1263178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90" h="26034">
                  <a:moveTo>
                    <a:pt x="39176" y="26027"/>
                  </a:moveTo>
                  <a:lnTo>
                    <a:pt x="7362" y="26027"/>
                  </a:lnTo>
                  <a:lnTo>
                    <a:pt x="3298" y="26027"/>
                  </a:lnTo>
                  <a:lnTo>
                    <a:pt x="0" y="22729"/>
                  </a:lnTo>
                  <a:lnTo>
                    <a:pt x="0" y="18665"/>
                  </a:lnTo>
                  <a:lnTo>
                    <a:pt x="0" y="0"/>
                  </a:lnTo>
                  <a:lnTo>
                    <a:pt x="46538" y="0"/>
                  </a:lnTo>
                  <a:lnTo>
                    <a:pt x="46538" y="18665"/>
                  </a:lnTo>
                  <a:lnTo>
                    <a:pt x="46538" y="22729"/>
                  </a:lnTo>
                  <a:lnTo>
                    <a:pt x="43240" y="26027"/>
                  </a:lnTo>
                  <a:lnTo>
                    <a:pt x="39176" y="26027"/>
                  </a:lnTo>
                  <a:close/>
                </a:path>
              </a:pathLst>
            </a:custGeom>
            <a:ln w="3230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/>
            <p:cNvSpPr/>
            <p:nvPr/>
          </p:nvSpPr>
          <p:spPr>
            <a:xfrm>
              <a:off x="14902850" y="1263178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90" h="26034">
                  <a:moveTo>
                    <a:pt x="39187" y="26027"/>
                  </a:moveTo>
                  <a:lnTo>
                    <a:pt x="7362" y="26027"/>
                  </a:lnTo>
                  <a:lnTo>
                    <a:pt x="3309" y="26027"/>
                  </a:lnTo>
                  <a:lnTo>
                    <a:pt x="0" y="22729"/>
                  </a:lnTo>
                  <a:lnTo>
                    <a:pt x="0" y="18665"/>
                  </a:lnTo>
                  <a:lnTo>
                    <a:pt x="0" y="0"/>
                  </a:lnTo>
                  <a:lnTo>
                    <a:pt x="46550" y="0"/>
                  </a:lnTo>
                  <a:lnTo>
                    <a:pt x="46550" y="18665"/>
                  </a:lnTo>
                  <a:lnTo>
                    <a:pt x="46550" y="22729"/>
                  </a:lnTo>
                  <a:lnTo>
                    <a:pt x="43251" y="26027"/>
                  </a:lnTo>
                  <a:lnTo>
                    <a:pt x="39187" y="26027"/>
                  </a:lnTo>
                  <a:close/>
                </a:path>
              </a:pathLst>
            </a:custGeom>
            <a:ln w="3230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/>
            <p:cNvSpPr/>
            <p:nvPr/>
          </p:nvSpPr>
          <p:spPr>
            <a:xfrm>
              <a:off x="13892433" y="710197"/>
              <a:ext cx="1097915" cy="579120"/>
            </a:xfrm>
            <a:custGeom>
              <a:avLst/>
              <a:gdLst/>
              <a:ahLst/>
              <a:cxnLst/>
              <a:rect l="l" t="t" r="r" b="b"/>
              <a:pathLst>
                <a:path w="1097915" h="579119">
                  <a:moveTo>
                    <a:pt x="1081480" y="0"/>
                  </a:moveTo>
                  <a:lnTo>
                    <a:pt x="16098" y="0"/>
                  </a:lnTo>
                  <a:lnTo>
                    <a:pt x="7204" y="0"/>
                  </a:lnTo>
                  <a:lnTo>
                    <a:pt x="0" y="7216"/>
                  </a:lnTo>
                  <a:lnTo>
                    <a:pt x="0" y="16109"/>
                  </a:lnTo>
                  <a:lnTo>
                    <a:pt x="0" y="537413"/>
                  </a:lnTo>
                  <a:lnTo>
                    <a:pt x="0" y="546307"/>
                  </a:lnTo>
                  <a:lnTo>
                    <a:pt x="7204" y="553512"/>
                  </a:lnTo>
                  <a:lnTo>
                    <a:pt x="16098" y="553512"/>
                  </a:lnTo>
                  <a:lnTo>
                    <a:pt x="37679" y="553512"/>
                  </a:lnTo>
                  <a:lnTo>
                    <a:pt x="37679" y="572492"/>
                  </a:lnTo>
                  <a:lnTo>
                    <a:pt x="37679" y="576083"/>
                  </a:lnTo>
                  <a:lnTo>
                    <a:pt x="40606" y="579010"/>
                  </a:lnTo>
                  <a:lnTo>
                    <a:pt x="44197" y="579010"/>
                  </a:lnTo>
                  <a:lnTo>
                    <a:pt x="77710" y="579010"/>
                  </a:lnTo>
                  <a:lnTo>
                    <a:pt x="81313" y="579010"/>
                  </a:lnTo>
                  <a:lnTo>
                    <a:pt x="84217" y="576083"/>
                  </a:lnTo>
                  <a:lnTo>
                    <a:pt x="84217" y="572492"/>
                  </a:lnTo>
                  <a:lnTo>
                    <a:pt x="84217" y="553512"/>
                  </a:lnTo>
                  <a:lnTo>
                    <a:pt x="1010434" y="553512"/>
                  </a:lnTo>
                  <a:lnTo>
                    <a:pt x="1010434" y="572492"/>
                  </a:lnTo>
                  <a:lnTo>
                    <a:pt x="1010434" y="576083"/>
                  </a:lnTo>
                  <a:lnTo>
                    <a:pt x="1013349" y="579010"/>
                  </a:lnTo>
                  <a:lnTo>
                    <a:pt x="1016941" y="579010"/>
                  </a:lnTo>
                  <a:lnTo>
                    <a:pt x="1050443" y="579010"/>
                  </a:lnTo>
                  <a:lnTo>
                    <a:pt x="1054045" y="579010"/>
                  </a:lnTo>
                  <a:lnTo>
                    <a:pt x="1056972" y="576083"/>
                  </a:lnTo>
                  <a:lnTo>
                    <a:pt x="1056972" y="572492"/>
                  </a:lnTo>
                  <a:lnTo>
                    <a:pt x="1056972" y="553512"/>
                  </a:lnTo>
                  <a:lnTo>
                    <a:pt x="1081480" y="553512"/>
                  </a:lnTo>
                  <a:lnTo>
                    <a:pt x="1090374" y="553512"/>
                  </a:lnTo>
                  <a:lnTo>
                    <a:pt x="1097578" y="546307"/>
                  </a:lnTo>
                  <a:lnTo>
                    <a:pt x="1097578" y="537413"/>
                  </a:lnTo>
                  <a:lnTo>
                    <a:pt x="1097578" y="16109"/>
                  </a:lnTo>
                  <a:lnTo>
                    <a:pt x="1097578" y="7216"/>
                  </a:lnTo>
                  <a:lnTo>
                    <a:pt x="1090374" y="0"/>
                  </a:lnTo>
                  <a:lnTo>
                    <a:pt x="1081480" y="0"/>
                  </a:lnTo>
                  <a:close/>
                </a:path>
              </a:pathLst>
            </a:custGeom>
            <a:ln w="3230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9" name="object 439"/>
          <p:cNvSpPr txBox="1"/>
          <p:nvPr/>
        </p:nvSpPr>
        <p:spPr>
          <a:xfrm>
            <a:off x="13994733" y="1174230"/>
            <a:ext cx="882650" cy="73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23495" algn="r">
              <a:lnSpc>
                <a:spcPct val="100000"/>
              </a:lnSpc>
              <a:spcBef>
                <a:spcPts val="110"/>
              </a:spcBef>
            </a:pPr>
            <a:r>
              <a:rPr sz="300" spc="-10" dirty="0">
                <a:solidFill>
                  <a:srgbClr val="221714"/>
                </a:solidFill>
                <a:latin typeface="BLUETTI 1.0"/>
                <a:cs typeface="BLUETTI 1.0"/>
              </a:rPr>
              <a:t>EP2000</a:t>
            </a:r>
            <a:endParaRPr sz="300">
              <a:latin typeface="BLUETTI 1.0"/>
              <a:cs typeface="BLUETTI 1.0"/>
            </a:endParaRPr>
          </a:p>
        </p:txBody>
      </p:sp>
      <p:grpSp>
        <p:nvGrpSpPr>
          <p:cNvPr id="440" name="object 440"/>
          <p:cNvGrpSpPr/>
          <p:nvPr/>
        </p:nvGrpSpPr>
        <p:grpSpPr>
          <a:xfrm>
            <a:off x="13878628" y="1650001"/>
            <a:ext cx="1104265" cy="549910"/>
            <a:chOff x="13878628" y="1650001"/>
            <a:chExt cx="1104265" cy="549910"/>
          </a:xfrm>
        </p:grpSpPr>
        <p:sp>
          <p:nvSpPr>
            <p:cNvPr id="441" name="object 441"/>
            <p:cNvSpPr/>
            <p:nvPr/>
          </p:nvSpPr>
          <p:spPr>
            <a:xfrm>
              <a:off x="13924329" y="219316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3730" y="3658"/>
                  </a:moveTo>
                  <a:lnTo>
                    <a:pt x="2060" y="3658"/>
                  </a:lnTo>
                  <a:lnTo>
                    <a:pt x="923" y="3658"/>
                  </a:lnTo>
                  <a:lnTo>
                    <a:pt x="0" y="2746"/>
                  </a:lnTo>
                  <a:lnTo>
                    <a:pt x="0" y="1609"/>
                  </a:lnTo>
                  <a:lnTo>
                    <a:pt x="0" y="0"/>
                  </a:lnTo>
                  <a:lnTo>
                    <a:pt x="25779" y="0"/>
                  </a:lnTo>
                  <a:lnTo>
                    <a:pt x="25779" y="1609"/>
                  </a:lnTo>
                  <a:lnTo>
                    <a:pt x="25779" y="2746"/>
                  </a:lnTo>
                  <a:lnTo>
                    <a:pt x="24867" y="3658"/>
                  </a:lnTo>
                  <a:lnTo>
                    <a:pt x="23730" y="3658"/>
                  </a:lnTo>
                  <a:close/>
                </a:path>
              </a:pathLst>
            </a:custGeom>
            <a:ln w="5347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/>
            <p:cNvSpPr/>
            <p:nvPr/>
          </p:nvSpPr>
          <p:spPr>
            <a:xfrm>
              <a:off x="13984517" y="1651098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60">
                  <a:moveTo>
                    <a:pt x="0" y="0"/>
                  </a:moveTo>
                  <a:lnTo>
                    <a:pt x="0" y="517724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/>
            <p:cNvSpPr/>
            <p:nvPr/>
          </p:nvSpPr>
          <p:spPr>
            <a:xfrm>
              <a:off x="13890465" y="1651591"/>
              <a:ext cx="59690" cy="518159"/>
            </a:xfrm>
            <a:custGeom>
              <a:avLst/>
              <a:gdLst/>
              <a:ahLst/>
              <a:cxnLst/>
              <a:rect l="l" t="t" r="r" b="b"/>
              <a:pathLst>
                <a:path w="59690" h="518160">
                  <a:moveTo>
                    <a:pt x="4806" y="0"/>
                  </a:moveTo>
                  <a:lnTo>
                    <a:pt x="3118" y="0"/>
                  </a:lnTo>
                  <a:lnTo>
                    <a:pt x="1519" y="348"/>
                  </a:lnTo>
                  <a:lnTo>
                    <a:pt x="0" y="855"/>
                  </a:lnTo>
                  <a:lnTo>
                    <a:pt x="24383" y="19925"/>
                  </a:lnTo>
                  <a:lnTo>
                    <a:pt x="43212" y="44499"/>
                  </a:lnTo>
                  <a:lnTo>
                    <a:pt x="55345" y="73445"/>
                  </a:lnTo>
                  <a:lnTo>
                    <a:pt x="59642" y="105629"/>
                  </a:lnTo>
                  <a:lnTo>
                    <a:pt x="59642" y="412094"/>
                  </a:lnTo>
                  <a:lnTo>
                    <a:pt x="55345" y="444280"/>
                  </a:lnTo>
                  <a:lnTo>
                    <a:pt x="43212" y="473228"/>
                  </a:lnTo>
                  <a:lnTo>
                    <a:pt x="24383" y="497803"/>
                  </a:lnTo>
                  <a:lnTo>
                    <a:pt x="0" y="516868"/>
                  </a:lnTo>
                  <a:lnTo>
                    <a:pt x="1519" y="517375"/>
                  </a:lnTo>
                  <a:lnTo>
                    <a:pt x="3118" y="517724"/>
                  </a:lnTo>
                  <a:lnTo>
                    <a:pt x="4806" y="517724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/>
            <p:cNvSpPr/>
            <p:nvPr/>
          </p:nvSpPr>
          <p:spPr>
            <a:xfrm>
              <a:off x="13880215" y="1672679"/>
              <a:ext cx="19050" cy="477520"/>
            </a:xfrm>
            <a:custGeom>
              <a:avLst/>
              <a:gdLst/>
              <a:ahLst/>
              <a:cxnLst/>
              <a:rect l="l" t="t" r="r" b="b"/>
              <a:pathLst>
                <a:path w="19050" h="477519">
                  <a:moveTo>
                    <a:pt x="0" y="0"/>
                  </a:moveTo>
                  <a:lnTo>
                    <a:pt x="0" y="477500"/>
                  </a:lnTo>
                  <a:lnTo>
                    <a:pt x="7475" y="464858"/>
                  </a:lnTo>
                  <a:lnTo>
                    <a:pt x="12428" y="455031"/>
                  </a:lnTo>
                  <a:lnTo>
                    <a:pt x="16016" y="444676"/>
                  </a:lnTo>
                  <a:lnTo>
                    <a:pt x="18198" y="433937"/>
                  </a:lnTo>
                  <a:lnTo>
                    <a:pt x="18935" y="422958"/>
                  </a:lnTo>
                  <a:lnTo>
                    <a:pt x="18935" y="54542"/>
                  </a:lnTo>
                  <a:lnTo>
                    <a:pt x="7475" y="12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/>
            <p:cNvSpPr/>
            <p:nvPr/>
          </p:nvSpPr>
          <p:spPr>
            <a:xfrm>
              <a:off x="14908395" y="219316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3730" y="3658"/>
                  </a:moveTo>
                  <a:lnTo>
                    <a:pt x="2060" y="3658"/>
                  </a:lnTo>
                  <a:lnTo>
                    <a:pt x="923" y="3658"/>
                  </a:lnTo>
                  <a:lnTo>
                    <a:pt x="0" y="2746"/>
                  </a:lnTo>
                  <a:lnTo>
                    <a:pt x="0" y="1609"/>
                  </a:lnTo>
                  <a:lnTo>
                    <a:pt x="0" y="0"/>
                  </a:lnTo>
                  <a:lnTo>
                    <a:pt x="25791" y="0"/>
                  </a:lnTo>
                  <a:lnTo>
                    <a:pt x="25791" y="1609"/>
                  </a:lnTo>
                  <a:lnTo>
                    <a:pt x="25791" y="2746"/>
                  </a:lnTo>
                  <a:lnTo>
                    <a:pt x="24867" y="3658"/>
                  </a:lnTo>
                  <a:lnTo>
                    <a:pt x="23730" y="3658"/>
                  </a:lnTo>
                  <a:close/>
                </a:path>
              </a:pathLst>
            </a:custGeom>
            <a:ln w="5347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/>
            <p:cNvSpPr/>
            <p:nvPr/>
          </p:nvSpPr>
          <p:spPr>
            <a:xfrm>
              <a:off x="14876741" y="1651588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60">
                  <a:moveTo>
                    <a:pt x="0" y="5177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/>
            <p:cNvSpPr/>
            <p:nvPr/>
          </p:nvSpPr>
          <p:spPr>
            <a:xfrm>
              <a:off x="14911146" y="1651095"/>
              <a:ext cx="59690" cy="518159"/>
            </a:xfrm>
            <a:custGeom>
              <a:avLst/>
              <a:gdLst/>
              <a:ahLst/>
              <a:cxnLst/>
              <a:rect l="l" t="t" r="r" b="b"/>
              <a:pathLst>
                <a:path w="59690" h="518160">
                  <a:moveTo>
                    <a:pt x="54835" y="517724"/>
                  </a:moveTo>
                  <a:lnTo>
                    <a:pt x="56524" y="517724"/>
                  </a:lnTo>
                  <a:lnTo>
                    <a:pt x="58134" y="517375"/>
                  </a:lnTo>
                  <a:lnTo>
                    <a:pt x="59653" y="516868"/>
                  </a:lnTo>
                  <a:lnTo>
                    <a:pt x="35263" y="497803"/>
                  </a:lnTo>
                  <a:lnTo>
                    <a:pt x="16431" y="473228"/>
                  </a:lnTo>
                  <a:lnTo>
                    <a:pt x="4297" y="444280"/>
                  </a:lnTo>
                  <a:lnTo>
                    <a:pt x="0" y="412094"/>
                  </a:lnTo>
                  <a:lnTo>
                    <a:pt x="0" y="105641"/>
                  </a:lnTo>
                  <a:lnTo>
                    <a:pt x="4297" y="73450"/>
                  </a:lnTo>
                  <a:lnTo>
                    <a:pt x="16431" y="44502"/>
                  </a:lnTo>
                  <a:lnTo>
                    <a:pt x="35263" y="19930"/>
                  </a:lnTo>
                  <a:lnTo>
                    <a:pt x="59653" y="866"/>
                  </a:lnTo>
                  <a:lnTo>
                    <a:pt x="58134" y="348"/>
                  </a:lnTo>
                  <a:lnTo>
                    <a:pt x="56524" y="0"/>
                  </a:lnTo>
                  <a:lnTo>
                    <a:pt x="54835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/>
            <p:cNvSpPr/>
            <p:nvPr/>
          </p:nvSpPr>
          <p:spPr>
            <a:xfrm>
              <a:off x="14962109" y="1670230"/>
              <a:ext cx="19050" cy="477520"/>
            </a:xfrm>
            <a:custGeom>
              <a:avLst/>
              <a:gdLst/>
              <a:ahLst/>
              <a:cxnLst/>
              <a:rect l="l" t="t" r="r" b="b"/>
              <a:pathLst>
                <a:path w="19050" h="477519">
                  <a:moveTo>
                    <a:pt x="18935" y="0"/>
                  </a:moveTo>
                  <a:lnTo>
                    <a:pt x="736" y="43564"/>
                  </a:lnTo>
                  <a:lnTo>
                    <a:pt x="0" y="54542"/>
                  </a:lnTo>
                  <a:lnTo>
                    <a:pt x="0" y="422958"/>
                  </a:lnTo>
                  <a:lnTo>
                    <a:pt x="11460" y="464858"/>
                  </a:lnTo>
                  <a:lnTo>
                    <a:pt x="18935" y="477500"/>
                  </a:lnTo>
                  <a:lnTo>
                    <a:pt x="18935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/>
            <p:cNvSpPr/>
            <p:nvPr/>
          </p:nvSpPr>
          <p:spPr>
            <a:xfrm>
              <a:off x="14256459" y="1893615"/>
              <a:ext cx="379730" cy="41910"/>
            </a:xfrm>
            <a:custGeom>
              <a:avLst/>
              <a:gdLst/>
              <a:ahLst/>
              <a:cxnLst/>
              <a:rect l="l" t="t" r="r" b="b"/>
              <a:pathLst>
                <a:path w="379730" h="41910">
                  <a:moveTo>
                    <a:pt x="113870" y="0"/>
                  </a:moveTo>
                  <a:lnTo>
                    <a:pt x="113870" y="31352"/>
                  </a:lnTo>
                  <a:lnTo>
                    <a:pt x="118255" y="36440"/>
                  </a:lnTo>
                  <a:lnTo>
                    <a:pt x="123427" y="39874"/>
                  </a:lnTo>
                  <a:lnTo>
                    <a:pt x="130024" y="41360"/>
                  </a:lnTo>
                  <a:lnTo>
                    <a:pt x="152573" y="41360"/>
                  </a:lnTo>
                  <a:lnTo>
                    <a:pt x="159170" y="39863"/>
                  </a:lnTo>
                  <a:lnTo>
                    <a:pt x="164347" y="36429"/>
                  </a:lnTo>
                  <a:lnTo>
                    <a:pt x="166581" y="33840"/>
                  </a:lnTo>
                  <a:lnTo>
                    <a:pt x="131803" y="33840"/>
                  </a:lnTo>
                  <a:lnTo>
                    <a:pt x="128775" y="33108"/>
                  </a:lnTo>
                  <a:lnTo>
                    <a:pt x="125600" y="31622"/>
                  </a:lnTo>
                  <a:lnTo>
                    <a:pt x="123653" y="29089"/>
                  </a:lnTo>
                  <a:lnTo>
                    <a:pt x="123653" y="3140"/>
                  </a:lnTo>
                  <a:lnTo>
                    <a:pt x="113870" y="0"/>
                  </a:lnTo>
                  <a:close/>
                </a:path>
                <a:path w="379730" h="41910">
                  <a:moveTo>
                    <a:pt x="168728" y="0"/>
                  </a:moveTo>
                  <a:lnTo>
                    <a:pt x="158945" y="3140"/>
                  </a:lnTo>
                  <a:lnTo>
                    <a:pt x="158945" y="29089"/>
                  </a:lnTo>
                  <a:lnTo>
                    <a:pt x="156998" y="31622"/>
                  </a:lnTo>
                  <a:lnTo>
                    <a:pt x="153823" y="33108"/>
                  </a:lnTo>
                  <a:lnTo>
                    <a:pt x="150783" y="33840"/>
                  </a:lnTo>
                  <a:lnTo>
                    <a:pt x="166581" y="33840"/>
                  </a:lnTo>
                  <a:lnTo>
                    <a:pt x="168728" y="31352"/>
                  </a:lnTo>
                  <a:lnTo>
                    <a:pt x="168728" y="0"/>
                  </a:lnTo>
                  <a:close/>
                </a:path>
                <a:path w="379730" h="41910">
                  <a:moveTo>
                    <a:pt x="0" y="1925"/>
                  </a:moveTo>
                  <a:lnTo>
                    <a:pt x="0" y="40684"/>
                  </a:lnTo>
                  <a:lnTo>
                    <a:pt x="38793" y="40684"/>
                  </a:lnTo>
                  <a:lnTo>
                    <a:pt x="43848" y="39818"/>
                  </a:lnTo>
                  <a:lnTo>
                    <a:pt x="49420" y="36609"/>
                  </a:lnTo>
                  <a:lnTo>
                    <a:pt x="49420" y="34797"/>
                  </a:lnTo>
                  <a:lnTo>
                    <a:pt x="10503" y="34797"/>
                  </a:lnTo>
                  <a:lnTo>
                    <a:pt x="10437" y="7294"/>
                  </a:lnTo>
                  <a:lnTo>
                    <a:pt x="0" y="1925"/>
                  </a:lnTo>
                  <a:close/>
                </a:path>
                <a:path w="379730" h="41910">
                  <a:moveTo>
                    <a:pt x="35337" y="225"/>
                  </a:moveTo>
                  <a:lnTo>
                    <a:pt x="878" y="225"/>
                  </a:lnTo>
                  <a:lnTo>
                    <a:pt x="12214" y="6112"/>
                  </a:lnTo>
                  <a:lnTo>
                    <a:pt x="32162" y="6112"/>
                  </a:lnTo>
                  <a:lnTo>
                    <a:pt x="35967" y="6191"/>
                  </a:lnTo>
                  <a:lnTo>
                    <a:pt x="39446" y="7294"/>
                  </a:lnTo>
                  <a:lnTo>
                    <a:pt x="39446" y="14781"/>
                  </a:lnTo>
                  <a:lnTo>
                    <a:pt x="35922" y="15839"/>
                  </a:lnTo>
                  <a:lnTo>
                    <a:pt x="32196" y="16042"/>
                  </a:lnTo>
                  <a:lnTo>
                    <a:pt x="12484" y="16053"/>
                  </a:lnTo>
                  <a:lnTo>
                    <a:pt x="12484" y="23179"/>
                  </a:lnTo>
                  <a:lnTo>
                    <a:pt x="32174" y="23190"/>
                  </a:lnTo>
                  <a:lnTo>
                    <a:pt x="37161" y="23505"/>
                  </a:lnTo>
                  <a:lnTo>
                    <a:pt x="40955" y="24901"/>
                  </a:lnTo>
                  <a:lnTo>
                    <a:pt x="40955" y="33119"/>
                  </a:lnTo>
                  <a:lnTo>
                    <a:pt x="36598" y="34526"/>
                  </a:lnTo>
                  <a:lnTo>
                    <a:pt x="33108" y="34797"/>
                  </a:lnTo>
                  <a:lnTo>
                    <a:pt x="49420" y="34797"/>
                  </a:lnTo>
                  <a:lnTo>
                    <a:pt x="49420" y="22031"/>
                  </a:lnTo>
                  <a:lnTo>
                    <a:pt x="47675" y="20725"/>
                  </a:lnTo>
                  <a:lnTo>
                    <a:pt x="45671" y="19824"/>
                  </a:lnTo>
                  <a:lnTo>
                    <a:pt x="43499" y="19160"/>
                  </a:lnTo>
                  <a:lnTo>
                    <a:pt x="45266" y="18653"/>
                  </a:lnTo>
                  <a:lnTo>
                    <a:pt x="46685" y="17967"/>
                  </a:lnTo>
                  <a:lnTo>
                    <a:pt x="48171" y="16942"/>
                  </a:lnTo>
                  <a:lnTo>
                    <a:pt x="48171" y="3793"/>
                  </a:lnTo>
                  <a:lnTo>
                    <a:pt x="41878" y="1148"/>
                  </a:lnTo>
                  <a:lnTo>
                    <a:pt x="35337" y="225"/>
                  </a:lnTo>
                  <a:close/>
                </a:path>
                <a:path w="379730" h="41910">
                  <a:moveTo>
                    <a:pt x="379503" y="225"/>
                  </a:moveTo>
                  <a:lnTo>
                    <a:pt x="369000" y="225"/>
                  </a:lnTo>
                  <a:lnTo>
                    <a:pt x="369000" y="40684"/>
                  </a:lnTo>
                  <a:lnTo>
                    <a:pt x="379503" y="40684"/>
                  </a:lnTo>
                  <a:lnTo>
                    <a:pt x="379503" y="225"/>
                  </a:lnTo>
                  <a:close/>
                </a:path>
                <a:path w="379730" h="41910">
                  <a:moveTo>
                    <a:pt x="337772" y="6101"/>
                  </a:moveTo>
                  <a:lnTo>
                    <a:pt x="327257" y="6101"/>
                  </a:lnTo>
                  <a:lnTo>
                    <a:pt x="327257" y="40684"/>
                  </a:lnTo>
                  <a:lnTo>
                    <a:pt x="337772" y="40684"/>
                  </a:lnTo>
                  <a:lnTo>
                    <a:pt x="337772" y="6101"/>
                  </a:lnTo>
                  <a:close/>
                </a:path>
                <a:path w="379730" h="41910">
                  <a:moveTo>
                    <a:pt x="361536" y="225"/>
                  </a:moveTo>
                  <a:lnTo>
                    <a:pt x="303492" y="225"/>
                  </a:lnTo>
                  <a:lnTo>
                    <a:pt x="309008" y="6101"/>
                  </a:lnTo>
                  <a:lnTo>
                    <a:pt x="356020" y="6101"/>
                  </a:lnTo>
                  <a:lnTo>
                    <a:pt x="361536" y="225"/>
                  </a:lnTo>
                  <a:close/>
                </a:path>
                <a:path w="379730" h="41910">
                  <a:moveTo>
                    <a:pt x="274234" y="6101"/>
                  </a:moveTo>
                  <a:lnTo>
                    <a:pt x="263731" y="6101"/>
                  </a:lnTo>
                  <a:lnTo>
                    <a:pt x="263731" y="40684"/>
                  </a:lnTo>
                  <a:lnTo>
                    <a:pt x="274234" y="40684"/>
                  </a:lnTo>
                  <a:lnTo>
                    <a:pt x="274234" y="6101"/>
                  </a:lnTo>
                  <a:close/>
                </a:path>
                <a:path w="379730" h="41910">
                  <a:moveTo>
                    <a:pt x="298010" y="225"/>
                  </a:moveTo>
                  <a:lnTo>
                    <a:pt x="239955" y="225"/>
                  </a:lnTo>
                  <a:lnTo>
                    <a:pt x="245471" y="6101"/>
                  </a:lnTo>
                  <a:lnTo>
                    <a:pt x="292494" y="6101"/>
                  </a:lnTo>
                  <a:lnTo>
                    <a:pt x="298010" y="225"/>
                  </a:lnTo>
                  <a:close/>
                </a:path>
                <a:path w="379730" h="41910">
                  <a:moveTo>
                    <a:pt x="233707" y="225"/>
                  </a:moveTo>
                  <a:lnTo>
                    <a:pt x="181122" y="225"/>
                  </a:lnTo>
                  <a:lnTo>
                    <a:pt x="181122" y="40684"/>
                  </a:lnTo>
                  <a:lnTo>
                    <a:pt x="235418" y="40684"/>
                  </a:lnTo>
                  <a:lnTo>
                    <a:pt x="228832" y="34797"/>
                  </a:lnTo>
                  <a:lnTo>
                    <a:pt x="191637" y="34797"/>
                  </a:lnTo>
                  <a:lnTo>
                    <a:pt x="191637" y="22729"/>
                  </a:lnTo>
                  <a:lnTo>
                    <a:pt x="227886" y="22729"/>
                  </a:lnTo>
                  <a:lnTo>
                    <a:pt x="227886" y="16841"/>
                  </a:lnTo>
                  <a:lnTo>
                    <a:pt x="191637" y="16841"/>
                  </a:lnTo>
                  <a:lnTo>
                    <a:pt x="191637" y="6112"/>
                  </a:lnTo>
                  <a:lnTo>
                    <a:pt x="227515" y="6112"/>
                  </a:lnTo>
                  <a:lnTo>
                    <a:pt x="233707" y="225"/>
                  </a:lnTo>
                  <a:close/>
                </a:path>
                <a:path w="379730" h="41910">
                  <a:moveTo>
                    <a:pt x="71778" y="225"/>
                  </a:moveTo>
                  <a:lnTo>
                    <a:pt x="61286" y="225"/>
                  </a:lnTo>
                  <a:lnTo>
                    <a:pt x="61286" y="40684"/>
                  </a:lnTo>
                  <a:lnTo>
                    <a:pt x="100698" y="40684"/>
                  </a:lnTo>
                  <a:lnTo>
                    <a:pt x="107025" y="34797"/>
                  </a:lnTo>
                  <a:lnTo>
                    <a:pt x="71778" y="34797"/>
                  </a:lnTo>
                  <a:lnTo>
                    <a:pt x="71778" y="225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/>
            <p:cNvSpPr/>
            <p:nvPr/>
          </p:nvSpPr>
          <p:spPr>
            <a:xfrm>
              <a:off x="13984517" y="1860974"/>
              <a:ext cx="892810" cy="0"/>
            </a:xfrm>
            <a:custGeom>
              <a:avLst/>
              <a:gdLst/>
              <a:ahLst/>
              <a:cxnLst/>
              <a:rect l="l" t="t" r="r" b="b"/>
              <a:pathLst>
                <a:path w="892809">
                  <a:moveTo>
                    <a:pt x="0" y="0"/>
                  </a:moveTo>
                  <a:lnTo>
                    <a:pt x="892229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/>
            <p:cNvSpPr/>
            <p:nvPr/>
          </p:nvSpPr>
          <p:spPr>
            <a:xfrm>
              <a:off x="13984517" y="1961889"/>
              <a:ext cx="892810" cy="0"/>
            </a:xfrm>
            <a:custGeom>
              <a:avLst/>
              <a:gdLst/>
              <a:ahLst/>
              <a:cxnLst/>
              <a:rect l="l" t="t" r="r" b="b"/>
              <a:pathLst>
                <a:path w="892809">
                  <a:moveTo>
                    <a:pt x="0" y="0"/>
                  </a:moveTo>
                  <a:lnTo>
                    <a:pt x="892229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/>
            <p:cNvSpPr/>
            <p:nvPr/>
          </p:nvSpPr>
          <p:spPr>
            <a:xfrm>
              <a:off x="13880216" y="1651588"/>
              <a:ext cx="1101090" cy="518159"/>
            </a:xfrm>
            <a:custGeom>
              <a:avLst/>
              <a:gdLst/>
              <a:ahLst/>
              <a:cxnLst/>
              <a:rect l="l" t="t" r="r" b="b"/>
              <a:pathLst>
                <a:path w="1101090" h="518160">
                  <a:moveTo>
                    <a:pt x="1083810" y="517724"/>
                  </a:moveTo>
                  <a:lnTo>
                    <a:pt x="17010" y="517724"/>
                  </a:lnTo>
                  <a:lnTo>
                    <a:pt x="7610" y="517724"/>
                  </a:lnTo>
                  <a:lnTo>
                    <a:pt x="0" y="510102"/>
                  </a:lnTo>
                  <a:lnTo>
                    <a:pt x="0" y="500702"/>
                  </a:lnTo>
                  <a:lnTo>
                    <a:pt x="0" y="17021"/>
                  </a:lnTo>
                  <a:lnTo>
                    <a:pt x="0" y="7621"/>
                  </a:lnTo>
                  <a:lnTo>
                    <a:pt x="7610" y="0"/>
                  </a:lnTo>
                  <a:lnTo>
                    <a:pt x="17010" y="0"/>
                  </a:lnTo>
                  <a:lnTo>
                    <a:pt x="1083810" y="0"/>
                  </a:lnTo>
                  <a:lnTo>
                    <a:pt x="1093211" y="0"/>
                  </a:lnTo>
                  <a:lnTo>
                    <a:pt x="1100832" y="7621"/>
                  </a:lnTo>
                  <a:lnTo>
                    <a:pt x="1100832" y="17021"/>
                  </a:lnTo>
                  <a:lnTo>
                    <a:pt x="1100832" y="500702"/>
                  </a:lnTo>
                  <a:lnTo>
                    <a:pt x="1100832" y="510102"/>
                  </a:lnTo>
                  <a:lnTo>
                    <a:pt x="1093211" y="517724"/>
                  </a:lnTo>
                  <a:lnTo>
                    <a:pt x="1083810" y="517724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/>
            <p:cNvSpPr/>
            <p:nvPr/>
          </p:nvSpPr>
          <p:spPr>
            <a:xfrm>
              <a:off x="13915457" y="2168823"/>
              <a:ext cx="43815" cy="24765"/>
            </a:xfrm>
            <a:custGeom>
              <a:avLst/>
              <a:gdLst/>
              <a:ahLst/>
              <a:cxnLst/>
              <a:rect l="l" t="t" r="r" b="b"/>
              <a:pathLst>
                <a:path w="43815" h="24764">
                  <a:moveTo>
                    <a:pt x="36643" y="24338"/>
                  </a:moveTo>
                  <a:lnTo>
                    <a:pt x="6889" y="24338"/>
                  </a:lnTo>
                  <a:lnTo>
                    <a:pt x="3084" y="24338"/>
                  </a:lnTo>
                  <a:lnTo>
                    <a:pt x="0" y="21254"/>
                  </a:lnTo>
                  <a:lnTo>
                    <a:pt x="0" y="17449"/>
                  </a:lnTo>
                  <a:lnTo>
                    <a:pt x="0" y="0"/>
                  </a:lnTo>
                  <a:lnTo>
                    <a:pt x="43533" y="0"/>
                  </a:lnTo>
                  <a:lnTo>
                    <a:pt x="43533" y="17449"/>
                  </a:lnTo>
                  <a:lnTo>
                    <a:pt x="43533" y="21254"/>
                  </a:lnTo>
                  <a:lnTo>
                    <a:pt x="40448" y="24338"/>
                  </a:lnTo>
                  <a:lnTo>
                    <a:pt x="36643" y="24338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/>
            <p:cNvSpPr/>
            <p:nvPr/>
          </p:nvSpPr>
          <p:spPr>
            <a:xfrm>
              <a:off x="14899518" y="2168823"/>
              <a:ext cx="43815" cy="24765"/>
            </a:xfrm>
            <a:custGeom>
              <a:avLst/>
              <a:gdLst/>
              <a:ahLst/>
              <a:cxnLst/>
              <a:rect l="l" t="t" r="r" b="b"/>
              <a:pathLst>
                <a:path w="43815" h="24764">
                  <a:moveTo>
                    <a:pt x="36654" y="24338"/>
                  </a:moveTo>
                  <a:lnTo>
                    <a:pt x="6889" y="24338"/>
                  </a:lnTo>
                  <a:lnTo>
                    <a:pt x="3095" y="24338"/>
                  </a:lnTo>
                  <a:lnTo>
                    <a:pt x="0" y="21254"/>
                  </a:lnTo>
                  <a:lnTo>
                    <a:pt x="0" y="17449"/>
                  </a:lnTo>
                  <a:lnTo>
                    <a:pt x="0" y="0"/>
                  </a:lnTo>
                  <a:lnTo>
                    <a:pt x="43544" y="0"/>
                  </a:lnTo>
                  <a:lnTo>
                    <a:pt x="43544" y="17449"/>
                  </a:lnTo>
                  <a:lnTo>
                    <a:pt x="43544" y="21254"/>
                  </a:lnTo>
                  <a:lnTo>
                    <a:pt x="40459" y="24338"/>
                  </a:lnTo>
                  <a:lnTo>
                    <a:pt x="36654" y="24338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/>
            <p:cNvSpPr/>
            <p:nvPr/>
          </p:nvSpPr>
          <p:spPr>
            <a:xfrm>
              <a:off x="13880217" y="1651591"/>
              <a:ext cx="1101090" cy="541655"/>
            </a:xfrm>
            <a:custGeom>
              <a:avLst/>
              <a:gdLst/>
              <a:ahLst/>
              <a:cxnLst/>
              <a:rect l="l" t="t" r="r" b="b"/>
              <a:pathLst>
                <a:path w="1101090" h="541655">
                  <a:moveTo>
                    <a:pt x="1085769" y="0"/>
                  </a:moveTo>
                  <a:lnTo>
                    <a:pt x="15051" y="0"/>
                  </a:lnTo>
                  <a:lnTo>
                    <a:pt x="6732" y="0"/>
                  </a:lnTo>
                  <a:lnTo>
                    <a:pt x="0" y="6754"/>
                  </a:lnTo>
                  <a:lnTo>
                    <a:pt x="0" y="15062"/>
                  </a:lnTo>
                  <a:lnTo>
                    <a:pt x="0" y="502661"/>
                  </a:lnTo>
                  <a:lnTo>
                    <a:pt x="0" y="510980"/>
                  </a:lnTo>
                  <a:lnTo>
                    <a:pt x="6732" y="517724"/>
                  </a:lnTo>
                  <a:lnTo>
                    <a:pt x="15051" y="517724"/>
                  </a:lnTo>
                  <a:lnTo>
                    <a:pt x="35236" y="517724"/>
                  </a:lnTo>
                  <a:lnTo>
                    <a:pt x="35236" y="535477"/>
                  </a:lnTo>
                  <a:lnTo>
                    <a:pt x="35236" y="538843"/>
                  </a:lnTo>
                  <a:lnTo>
                    <a:pt x="37971" y="541567"/>
                  </a:lnTo>
                  <a:lnTo>
                    <a:pt x="41337" y="541567"/>
                  </a:lnTo>
                  <a:lnTo>
                    <a:pt x="72678" y="541567"/>
                  </a:lnTo>
                  <a:lnTo>
                    <a:pt x="76044" y="541567"/>
                  </a:lnTo>
                  <a:lnTo>
                    <a:pt x="78769" y="538843"/>
                  </a:lnTo>
                  <a:lnTo>
                    <a:pt x="78769" y="535477"/>
                  </a:lnTo>
                  <a:lnTo>
                    <a:pt x="78769" y="517724"/>
                  </a:lnTo>
                  <a:lnTo>
                    <a:pt x="1019316" y="517724"/>
                  </a:lnTo>
                  <a:lnTo>
                    <a:pt x="1019316" y="535477"/>
                  </a:lnTo>
                  <a:lnTo>
                    <a:pt x="1019316" y="538843"/>
                  </a:lnTo>
                  <a:lnTo>
                    <a:pt x="1022040" y="541567"/>
                  </a:lnTo>
                  <a:lnTo>
                    <a:pt x="1025406" y="541567"/>
                  </a:lnTo>
                  <a:lnTo>
                    <a:pt x="1056747" y="541567"/>
                  </a:lnTo>
                  <a:lnTo>
                    <a:pt x="1060113" y="541567"/>
                  </a:lnTo>
                  <a:lnTo>
                    <a:pt x="1062849" y="538843"/>
                  </a:lnTo>
                  <a:lnTo>
                    <a:pt x="1062849" y="535477"/>
                  </a:lnTo>
                  <a:lnTo>
                    <a:pt x="1062849" y="517724"/>
                  </a:lnTo>
                  <a:lnTo>
                    <a:pt x="1085769" y="517724"/>
                  </a:lnTo>
                  <a:lnTo>
                    <a:pt x="1094089" y="517724"/>
                  </a:lnTo>
                  <a:lnTo>
                    <a:pt x="1100832" y="510980"/>
                  </a:lnTo>
                  <a:lnTo>
                    <a:pt x="1100832" y="502661"/>
                  </a:lnTo>
                  <a:lnTo>
                    <a:pt x="1100832" y="15062"/>
                  </a:lnTo>
                  <a:lnTo>
                    <a:pt x="1100832" y="6754"/>
                  </a:lnTo>
                  <a:lnTo>
                    <a:pt x="1094089" y="0"/>
                  </a:lnTo>
                  <a:lnTo>
                    <a:pt x="1085769" y="0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6" name="object 456"/>
          <p:cNvSpPr txBox="1"/>
          <p:nvPr/>
        </p:nvSpPr>
        <p:spPr>
          <a:xfrm>
            <a:off x="13994703" y="2082239"/>
            <a:ext cx="882650" cy="73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60960" algn="r">
              <a:lnSpc>
                <a:spcPct val="100000"/>
              </a:lnSpc>
              <a:spcBef>
                <a:spcPts val="110"/>
              </a:spcBef>
            </a:pPr>
            <a:r>
              <a:rPr sz="300" spc="-20" dirty="0">
                <a:solidFill>
                  <a:srgbClr val="221714"/>
                </a:solidFill>
                <a:latin typeface="BLUETTI 1.0"/>
                <a:cs typeface="BLUETTI 1.0"/>
              </a:rPr>
              <a:t>B700</a:t>
            </a:r>
            <a:endParaRPr sz="300">
              <a:latin typeface="BLUETTI 1.0"/>
              <a:cs typeface="BLUETTI 1.0"/>
            </a:endParaRPr>
          </a:p>
        </p:txBody>
      </p:sp>
      <p:grpSp>
        <p:nvGrpSpPr>
          <p:cNvPr id="457" name="object 457"/>
          <p:cNvGrpSpPr/>
          <p:nvPr/>
        </p:nvGrpSpPr>
        <p:grpSpPr>
          <a:xfrm>
            <a:off x="13878628" y="2198069"/>
            <a:ext cx="1104265" cy="549910"/>
            <a:chOff x="13878628" y="2198069"/>
            <a:chExt cx="1104265" cy="549910"/>
          </a:xfrm>
        </p:grpSpPr>
        <p:sp>
          <p:nvSpPr>
            <p:cNvPr id="458" name="object 458"/>
            <p:cNvSpPr/>
            <p:nvPr/>
          </p:nvSpPr>
          <p:spPr>
            <a:xfrm>
              <a:off x="13924329" y="274123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3730" y="3658"/>
                  </a:moveTo>
                  <a:lnTo>
                    <a:pt x="2060" y="3658"/>
                  </a:lnTo>
                  <a:lnTo>
                    <a:pt x="923" y="3658"/>
                  </a:lnTo>
                  <a:lnTo>
                    <a:pt x="0" y="2746"/>
                  </a:lnTo>
                  <a:lnTo>
                    <a:pt x="0" y="1609"/>
                  </a:lnTo>
                  <a:lnTo>
                    <a:pt x="0" y="0"/>
                  </a:lnTo>
                  <a:lnTo>
                    <a:pt x="25779" y="0"/>
                  </a:lnTo>
                  <a:lnTo>
                    <a:pt x="25779" y="1609"/>
                  </a:lnTo>
                  <a:lnTo>
                    <a:pt x="25779" y="2746"/>
                  </a:lnTo>
                  <a:lnTo>
                    <a:pt x="24867" y="3658"/>
                  </a:lnTo>
                  <a:lnTo>
                    <a:pt x="23730" y="3658"/>
                  </a:lnTo>
                  <a:close/>
                </a:path>
              </a:pathLst>
            </a:custGeom>
            <a:ln w="5347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/>
            <p:cNvSpPr/>
            <p:nvPr/>
          </p:nvSpPr>
          <p:spPr>
            <a:xfrm>
              <a:off x="13984517" y="2199165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60">
                  <a:moveTo>
                    <a:pt x="0" y="0"/>
                  </a:moveTo>
                  <a:lnTo>
                    <a:pt x="0" y="517724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/>
            <p:cNvSpPr/>
            <p:nvPr/>
          </p:nvSpPr>
          <p:spPr>
            <a:xfrm>
              <a:off x="14256459" y="2441683"/>
              <a:ext cx="379730" cy="41910"/>
            </a:xfrm>
            <a:custGeom>
              <a:avLst/>
              <a:gdLst/>
              <a:ahLst/>
              <a:cxnLst/>
              <a:rect l="l" t="t" r="r" b="b"/>
              <a:pathLst>
                <a:path w="379730" h="41910">
                  <a:moveTo>
                    <a:pt x="113870" y="0"/>
                  </a:moveTo>
                  <a:lnTo>
                    <a:pt x="113870" y="31352"/>
                  </a:lnTo>
                  <a:lnTo>
                    <a:pt x="118255" y="36440"/>
                  </a:lnTo>
                  <a:lnTo>
                    <a:pt x="123427" y="39874"/>
                  </a:lnTo>
                  <a:lnTo>
                    <a:pt x="130024" y="41360"/>
                  </a:lnTo>
                  <a:lnTo>
                    <a:pt x="152573" y="41360"/>
                  </a:lnTo>
                  <a:lnTo>
                    <a:pt x="159170" y="39863"/>
                  </a:lnTo>
                  <a:lnTo>
                    <a:pt x="164347" y="36429"/>
                  </a:lnTo>
                  <a:lnTo>
                    <a:pt x="166581" y="33840"/>
                  </a:lnTo>
                  <a:lnTo>
                    <a:pt x="131803" y="33840"/>
                  </a:lnTo>
                  <a:lnTo>
                    <a:pt x="128775" y="33108"/>
                  </a:lnTo>
                  <a:lnTo>
                    <a:pt x="125600" y="31622"/>
                  </a:lnTo>
                  <a:lnTo>
                    <a:pt x="123653" y="29089"/>
                  </a:lnTo>
                  <a:lnTo>
                    <a:pt x="123653" y="3140"/>
                  </a:lnTo>
                  <a:lnTo>
                    <a:pt x="113870" y="0"/>
                  </a:lnTo>
                  <a:close/>
                </a:path>
                <a:path w="379730" h="41910">
                  <a:moveTo>
                    <a:pt x="168728" y="0"/>
                  </a:moveTo>
                  <a:lnTo>
                    <a:pt x="158945" y="3140"/>
                  </a:lnTo>
                  <a:lnTo>
                    <a:pt x="158945" y="29089"/>
                  </a:lnTo>
                  <a:lnTo>
                    <a:pt x="156998" y="31622"/>
                  </a:lnTo>
                  <a:lnTo>
                    <a:pt x="153823" y="33108"/>
                  </a:lnTo>
                  <a:lnTo>
                    <a:pt x="150783" y="33840"/>
                  </a:lnTo>
                  <a:lnTo>
                    <a:pt x="166581" y="33840"/>
                  </a:lnTo>
                  <a:lnTo>
                    <a:pt x="168728" y="31352"/>
                  </a:lnTo>
                  <a:lnTo>
                    <a:pt x="168728" y="0"/>
                  </a:lnTo>
                  <a:close/>
                </a:path>
                <a:path w="379730" h="41910">
                  <a:moveTo>
                    <a:pt x="0" y="1925"/>
                  </a:moveTo>
                  <a:lnTo>
                    <a:pt x="0" y="40684"/>
                  </a:lnTo>
                  <a:lnTo>
                    <a:pt x="38793" y="40684"/>
                  </a:lnTo>
                  <a:lnTo>
                    <a:pt x="43848" y="39818"/>
                  </a:lnTo>
                  <a:lnTo>
                    <a:pt x="49420" y="36609"/>
                  </a:lnTo>
                  <a:lnTo>
                    <a:pt x="49420" y="34797"/>
                  </a:lnTo>
                  <a:lnTo>
                    <a:pt x="10503" y="34797"/>
                  </a:lnTo>
                  <a:lnTo>
                    <a:pt x="10437" y="7294"/>
                  </a:lnTo>
                  <a:lnTo>
                    <a:pt x="0" y="1925"/>
                  </a:lnTo>
                  <a:close/>
                </a:path>
                <a:path w="379730" h="41910">
                  <a:moveTo>
                    <a:pt x="35337" y="225"/>
                  </a:moveTo>
                  <a:lnTo>
                    <a:pt x="878" y="225"/>
                  </a:lnTo>
                  <a:lnTo>
                    <a:pt x="12214" y="6112"/>
                  </a:lnTo>
                  <a:lnTo>
                    <a:pt x="32162" y="6112"/>
                  </a:lnTo>
                  <a:lnTo>
                    <a:pt x="35967" y="6191"/>
                  </a:lnTo>
                  <a:lnTo>
                    <a:pt x="39446" y="7294"/>
                  </a:lnTo>
                  <a:lnTo>
                    <a:pt x="39446" y="14781"/>
                  </a:lnTo>
                  <a:lnTo>
                    <a:pt x="35922" y="15839"/>
                  </a:lnTo>
                  <a:lnTo>
                    <a:pt x="32196" y="16042"/>
                  </a:lnTo>
                  <a:lnTo>
                    <a:pt x="12484" y="16053"/>
                  </a:lnTo>
                  <a:lnTo>
                    <a:pt x="12484" y="23179"/>
                  </a:lnTo>
                  <a:lnTo>
                    <a:pt x="32174" y="23190"/>
                  </a:lnTo>
                  <a:lnTo>
                    <a:pt x="37161" y="23505"/>
                  </a:lnTo>
                  <a:lnTo>
                    <a:pt x="40955" y="24901"/>
                  </a:lnTo>
                  <a:lnTo>
                    <a:pt x="40955" y="33119"/>
                  </a:lnTo>
                  <a:lnTo>
                    <a:pt x="36598" y="34526"/>
                  </a:lnTo>
                  <a:lnTo>
                    <a:pt x="33108" y="34797"/>
                  </a:lnTo>
                  <a:lnTo>
                    <a:pt x="49420" y="34797"/>
                  </a:lnTo>
                  <a:lnTo>
                    <a:pt x="49420" y="22031"/>
                  </a:lnTo>
                  <a:lnTo>
                    <a:pt x="47675" y="20725"/>
                  </a:lnTo>
                  <a:lnTo>
                    <a:pt x="45671" y="19824"/>
                  </a:lnTo>
                  <a:lnTo>
                    <a:pt x="43499" y="19160"/>
                  </a:lnTo>
                  <a:lnTo>
                    <a:pt x="45266" y="18653"/>
                  </a:lnTo>
                  <a:lnTo>
                    <a:pt x="46685" y="17967"/>
                  </a:lnTo>
                  <a:lnTo>
                    <a:pt x="48171" y="16942"/>
                  </a:lnTo>
                  <a:lnTo>
                    <a:pt x="48171" y="3793"/>
                  </a:lnTo>
                  <a:lnTo>
                    <a:pt x="41878" y="1148"/>
                  </a:lnTo>
                  <a:lnTo>
                    <a:pt x="35337" y="225"/>
                  </a:lnTo>
                  <a:close/>
                </a:path>
                <a:path w="379730" h="41910">
                  <a:moveTo>
                    <a:pt x="379503" y="225"/>
                  </a:moveTo>
                  <a:lnTo>
                    <a:pt x="369000" y="225"/>
                  </a:lnTo>
                  <a:lnTo>
                    <a:pt x="369000" y="40684"/>
                  </a:lnTo>
                  <a:lnTo>
                    <a:pt x="379503" y="40684"/>
                  </a:lnTo>
                  <a:lnTo>
                    <a:pt x="379503" y="225"/>
                  </a:lnTo>
                  <a:close/>
                </a:path>
                <a:path w="379730" h="41910">
                  <a:moveTo>
                    <a:pt x="337772" y="6101"/>
                  </a:moveTo>
                  <a:lnTo>
                    <a:pt x="327257" y="6101"/>
                  </a:lnTo>
                  <a:lnTo>
                    <a:pt x="327257" y="40684"/>
                  </a:lnTo>
                  <a:lnTo>
                    <a:pt x="337772" y="40684"/>
                  </a:lnTo>
                  <a:lnTo>
                    <a:pt x="337772" y="6101"/>
                  </a:lnTo>
                  <a:close/>
                </a:path>
                <a:path w="379730" h="41910">
                  <a:moveTo>
                    <a:pt x="361536" y="225"/>
                  </a:moveTo>
                  <a:lnTo>
                    <a:pt x="303492" y="225"/>
                  </a:lnTo>
                  <a:lnTo>
                    <a:pt x="309008" y="6101"/>
                  </a:lnTo>
                  <a:lnTo>
                    <a:pt x="356020" y="6101"/>
                  </a:lnTo>
                  <a:lnTo>
                    <a:pt x="361536" y="225"/>
                  </a:lnTo>
                  <a:close/>
                </a:path>
                <a:path w="379730" h="41910">
                  <a:moveTo>
                    <a:pt x="274234" y="6101"/>
                  </a:moveTo>
                  <a:lnTo>
                    <a:pt x="263731" y="6101"/>
                  </a:lnTo>
                  <a:lnTo>
                    <a:pt x="263731" y="40684"/>
                  </a:lnTo>
                  <a:lnTo>
                    <a:pt x="274234" y="40684"/>
                  </a:lnTo>
                  <a:lnTo>
                    <a:pt x="274234" y="6101"/>
                  </a:lnTo>
                  <a:close/>
                </a:path>
                <a:path w="379730" h="41910">
                  <a:moveTo>
                    <a:pt x="298010" y="225"/>
                  </a:moveTo>
                  <a:lnTo>
                    <a:pt x="239955" y="225"/>
                  </a:lnTo>
                  <a:lnTo>
                    <a:pt x="245471" y="6101"/>
                  </a:lnTo>
                  <a:lnTo>
                    <a:pt x="292494" y="6101"/>
                  </a:lnTo>
                  <a:lnTo>
                    <a:pt x="298010" y="225"/>
                  </a:lnTo>
                  <a:close/>
                </a:path>
                <a:path w="379730" h="41910">
                  <a:moveTo>
                    <a:pt x="233707" y="225"/>
                  </a:moveTo>
                  <a:lnTo>
                    <a:pt x="181122" y="225"/>
                  </a:lnTo>
                  <a:lnTo>
                    <a:pt x="181122" y="40684"/>
                  </a:lnTo>
                  <a:lnTo>
                    <a:pt x="235418" y="40684"/>
                  </a:lnTo>
                  <a:lnTo>
                    <a:pt x="228832" y="34797"/>
                  </a:lnTo>
                  <a:lnTo>
                    <a:pt x="191637" y="34797"/>
                  </a:lnTo>
                  <a:lnTo>
                    <a:pt x="191637" y="22729"/>
                  </a:lnTo>
                  <a:lnTo>
                    <a:pt x="227886" y="22729"/>
                  </a:lnTo>
                  <a:lnTo>
                    <a:pt x="227886" y="16841"/>
                  </a:lnTo>
                  <a:lnTo>
                    <a:pt x="191637" y="16841"/>
                  </a:lnTo>
                  <a:lnTo>
                    <a:pt x="191637" y="6112"/>
                  </a:lnTo>
                  <a:lnTo>
                    <a:pt x="227515" y="6112"/>
                  </a:lnTo>
                  <a:lnTo>
                    <a:pt x="233707" y="225"/>
                  </a:lnTo>
                  <a:close/>
                </a:path>
                <a:path w="379730" h="41910">
                  <a:moveTo>
                    <a:pt x="71778" y="225"/>
                  </a:moveTo>
                  <a:lnTo>
                    <a:pt x="61286" y="225"/>
                  </a:lnTo>
                  <a:lnTo>
                    <a:pt x="61286" y="40684"/>
                  </a:lnTo>
                  <a:lnTo>
                    <a:pt x="100698" y="40684"/>
                  </a:lnTo>
                  <a:lnTo>
                    <a:pt x="107025" y="34797"/>
                  </a:lnTo>
                  <a:lnTo>
                    <a:pt x="71778" y="34797"/>
                  </a:lnTo>
                  <a:lnTo>
                    <a:pt x="71778" y="225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/>
            <p:cNvSpPr/>
            <p:nvPr/>
          </p:nvSpPr>
          <p:spPr>
            <a:xfrm>
              <a:off x="13890465" y="2199659"/>
              <a:ext cx="59690" cy="518159"/>
            </a:xfrm>
            <a:custGeom>
              <a:avLst/>
              <a:gdLst/>
              <a:ahLst/>
              <a:cxnLst/>
              <a:rect l="l" t="t" r="r" b="b"/>
              <a:pathLst>
                <a:path w="59690" h="518160">
                  <a:moveTo>
                    <a:pt x="4806" y="0"/>
                  </a:moveTo>
                  <a:lnTo>
                    <a:pt x="3118" y="0"/>
                  </a:lnTo>
                  <a:lnTo>
                    <a:pt x="1519" y="348"/>
                  </a:lnTo>
                  <a:lnTo>
                    <a:pt x="0" y="855"/>
                  </a:lnTo>
                  <a:lnTo>
                    <a:pt x="24383" y="19925"/>
                  </a:lnTo>
                  <a:lnTo>
                    <a:pt x="43212" y="44499"/>
                  </a:lnTo>
                  <a:lnTo>
                    <a:pt x="55345" y="73445"/>
                  </a:lnTo>
                  <a:lnTo>
                    <a:pt x="59642" y="105629"/>
                  </a:lnTo>
                  <a:lnTo>
                    <a:pt x="59642" y="412094"/>
                  </a:lnTo>
                  <a:lnTo>
                    <a:pt x="55345" y="444280"/>
                  </a:lnTo>
                  <a:lnTo>
                    <a:pt x="43212" y="473228"/>
                  </a:lnTo>
                  <a:lnTo>
                    <a:pt x="24383" y="497803"/>
                  </a:lnTo>
                  <a:lnTo>
                    <a:pt x="0" y="516868"/>
                  </a:lnTo>
                  <a:lnTo>
                    <a:pt x="1519" y="517375"/>
                  </a:lnTo>
                  <a:lnTo>
                    <a:pt x="3118" y="517724"/>
                  </a:lnTo>
                  <a:lnTo>
                    <a:pt x="4806" y="517724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/>
            <p:cNvSpPr/>
            <p:nvPr/>
          </p:nvSpPr>
          <p:spPr>
            <a:xfrm>
              <a:off x="13880215" y="2220748"/>
              <a:ext cx="19050" cy="477520"/>
            </a:xfrm>
            <a:custGeom>
              <a:avLst/>
              <a:gdLst/>
              <a:ahLst/>
              <a:cxnLst/>
              <a:rect l="l" t="t" r="r" b="b"/>
              <a:pathLst>
                <a:path w="19050" h="477519">
                  <a:moveTo>
                    <a:pt x="0" y="0"/>
                  </a:moveTo>
                  <a:lnTo>
                    <a:pt x="0" y="477500"/>
                  </a:lnTo>
                  <a:lnTo>
                    <a:pt x="7475" y="464858"/>
                  </a:lnTo>
                  <a:lnTo>
                    <a:pt x="12428" y="455031"/>
                  </a:lnTo>
                  <a:lnTo>
                    <a:pt x="16016" y="444676"/>
                  </a:lnTo>
                  <a:lnTo>
                    <a:pt x="18198" y="433937"/>
                  </a:lnTo>
                  <a:lnTo>
                    <a:pt x="18935" y="422958"/>
                  </a:lnTo>
                  <a:lnTo>
                    <a:pt x="18935" y="54542"/>
                  </a:lnTo>
                  <a:lnTo>
                    <a:pt x="7475" y="12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/>
            <p:cNvSpPr/>
            <p:nvPr/>
          </p:nvSpPr>
          <p:spPr>
            <a:xfrm>
              <a:off x="14908395" y="274123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3730" y="3658"/>
                  </a:moveTo>
                  <a:lnTo>
                    <a:pt x="2060" y="3658"/>
                  </a:lnTo>
                  <a:lnTo>
                    <a:pt x="923" y="3658"/>
                  </a:lnTo>
                  <a:lnTo>
                    <a:pt x="0" y="2746"/>
                  </a:lnTo>
                  <a:lnTo>
                    <a:pt x="0" y="1609"/>
                  </a:lnTo>
                  <a:lnTo>
                    <a:pt x="0" y="0"/>
                  </a:lnTo>
                  <a:lnTo>
                    <a:pt x="25791" y="0"/>
                  </a:lnTo>
                  <a:lnTo>
                    <a:pt x="25791" y="1609"/>
                  </a:lnTo>
                  <a:lnTo>
                    <a:pt x="25791" y="2746"/>
                  </a:lnTo>
                  <a:lnTo>
                    <a:pt x="24867" y="3658"/>
                  </a:lnTo>
                  <a:lnTo>
                    <a:pt x="23730" y="3658"/>
                  </a:lnTo>
                  <a:close/>
                </a:path>
              </a:pathLst>
            </a:custGeom>
            <a:ln w="5347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/>
            <p:cNvSpPr/>
            <p:nvPr/>
          </p:nvSpPr>
          <p:spPr>
            <a:xfrm>
              <a:off x="14876741" y="2199656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60">
                  <a:moveTo>
                    <a:pt x="0" y="5177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/>
            <p:cNvSpPr/>
            <p:nvPr/>
          </p:nvSpPr>
          <p:spPr>
            <a:xfrm>
              <a:off x="14911146" y="2199163"/>
              <a:ext cx="59690" cy="518159"/>
            </a:xfrm>
            <a:custGeom>
              <a:avLst/>
              <a:gdLst/>
              <a:ahLst/>
              <a:cxnLst/>
              <a:rect l="l" t="t" r="r" b="b"/>
              <a:pathLst>
                <a:path w="59690" h="518160">
                  <a:moveTo>
                    <a:pt x="54835" y="517724"/>
                  </a:moveTo>
                  <a:lnTo>
                    <a:pt x="56524" y="517724"/>
                  </a:lnTo>
                  <a:lnTo>
                    <a:pt x="58134" y="517375"/>
                  </a:lnTo>
                  <a:lnTo>
                    <a:pt x="59653" y="516868"/>
                  </a:lnTo>
                  <a:lnTo>
                    <a:pt x="35263" y="497803"/>
                  </a:lnTo>
                  <a:lnTo>
                    <a:pt x="16431" y="473228"/>
                  </a:lnTo>
                  <a:lnTo>
                    <a:pt x="4297" y="444280"/>
                  </a:lnTo>
                  <a:lnTo>
                    <a:pt x="0" y="412094"/>
                  </a:lnTo>
                  <a:lnTo>
                    <a:pt x="0" y="105629"/>
                  </a:lnTo>
                  <a:lnTo>
                    <a:pt x="4297" y="73445"/>
                  </a:lnTo>
                  <a:lnTo>
                    <a:pt x="16431" y="44501"/>
                  </a:lnTo>
                  <a:lnTo>
                    <a:pt x="35263" y="19930"/>
                  </a:lnTo>
                  <a:lnTo>
                    <a:pt x="59653" y="866"/>
                  </a:lnTo>
                  <a:lnTo>
                    <a:pt x="58134" y="348"/>
                  </a:lnTo>
                  <a:lnTo>
                    <a:pt x="56524" y="0"/>
                  </a:lnTo>
                  <a:lnTo>
                    <a:pt x="54835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/>
            <p:cNvSpPr/>
            <p:nvPr/>
          </p:nvSpPr>
          <p:spPr>
            <a:xfrm>
              <a:off x="14962109" y="2218297"/>
              <a:ext cx="19050" cy="477520"/>
            </a:xfrm>
            <a:custGeom>
              <a:avLst/>
              <a:gdLst/>
              <a:ahLst/>
              <a:cxnLst/>
              <a:rect l="l" t="t" r="r" b="b"/>
              <a:pathLst>
                <a:path w="19050" h="477519">
                  <a:moveTo>
                    <a:pt x="18935" y="0"/>
                  </a:moveTo>
                  <a:lnTo>
                    <a:pt x="736" y="43564"/>
                  </a:lnTo>
                  <a:lnTo>
                    <a:pt x="0" y="54542"/>
                  </a:lnTo>
                  <a:lnTo>
                    <a:pt x="0" y="422958"/>
                  </a:lnTo>
                  <a:lnTo>
                    <a:pt x="11460" y="464858"/>
                  </a:lnTo>
                  <a:lnTo>
                    <a:pt x="18935" y="477500"/>
                  </a:lnTo>
                  <a:lnTo>
                    <a:pt x="18935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/>
            <p:cNvSpPr/>
            <p:nvPr/>
          </p:nvSpPr>
          <p:spPr>
            <a:xfrm>
              <a:off x="13984517" y="2409041"/>
              <a:ext cx="892810" cy="0"/>
            </a:xfrm>
            <a:custGeom>
              <a:avLst/>
              <a:gdLst/>
              <a:ahLst/>
              <a:cxnLst/>
              <a:rect l="l" t="t" r="r" b="b"/>
              <a:pathLst>
                <a:path w="892809">
                  <a:moveTo>
                    <a:pt x="0" y="0"/>
                  </a:moveTo>
                  <a:lnTo>
                    <a:pt x="892229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/>
            <p:cNvSpPr/>
            <p:nvPr/>
          </p:nvSpPr>
          <p:spPr>
            <a:xfrm>
              <a:off x="13984517" y="2509957"/>
              <a:ext cx="892810" cy="0"/>
            </a:xfrm>
            <a:custGeom>
              <a:avLst/>
              <a:gdLst/>
              <a:ahLst/>
              <a:cxnLst/>
              <a:rect l="l" t="t" r="r" b="b"/>
              <a:pathLst>
                <a:path w="892809">
                  <a:moveTo>
                    <a:pt x="0" y="0"/>
                  </a:moveTo>
                  <a:lnTo>
                    <a:pt x="892229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/>
            <p:cNvSpPr/>
            <p:nvPr/>
          </p:nvSpPr>
          <p:spPr>
            <a:xfrm>
              <a:off x="13880216" y="2199656"/>
              <a:ext cx="1101090" cy="518159"/>
            </a:xfrm>
            <a:custGeom>
              <a:avLst/>
              <a:gdLst/>
              <a:ahLst/>
              <a:cxnLst/>
              <a:rect l="l" t="t" r="r" b="b"/>
              <a:pathLst>
                <a:path w="1101090" h="518160">
                  <a:moveTo>
                    <a:pt x="1083810" y="517724"/>
                  </a:moveTo>
                  <a:lnTo>
                    <a:pt x="17010" y="517724"/>
                  </a:lnTo>
                  <a:lnTo>
                    <a:pt x="7610" y="517724"/>
                  </a:lnTo>
                  <a:lnTo>
                    <a:pt x="0" y="510102"/>
                  </a:lnTo>
                  <a:lnTo>
                    <a:pt x="0" y="500702"/>
                  </a:lnTo>
                  <a:lnTo>
                    <a:pt x="0" y="17021"/>
                  </a:lnTo>
                  <a:lnTo>
                    <a:pt x="0" y="7621"/>
                  </a:lnTo>
                  <a:lnTo>
                    <a:pt x="7610" y="0"/>
                  </a:lnTo>
                  <a:lnTo>
                    <a:pt x="17010" y="0"/>
                  </a:lnTo>
                  <a:lnTo>
                    <a:pt x="1083810" y="0"/>
                  </a:lnTo>
                  <a:lnTo>
                    <a:pt x="1093211" y="0"/>
                  </a:lnTo>
                  <a:lnTo>
                    <a:pt x="1100832" y="7621"/>
                  </a:lnTo>
                  <a:lnTo>
                    <a:pt x="1100832" y="17021"/>
                  </a:lnTo>
                  <a:lnTo>
                    <a:pt x="1100832" y="500702"/>
                  </a:lnTo>
                  <a:lnTo>
                    <a:pt x="1100832" y="510102"/>
                  </a:lnTo>
                  <a:lnTo>
                    <a:pt x="1093211" y="517724"/>
                  </a:lnTo>
                  <a:lnTo>
                    <a:pt x="1083810" y="517724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/>
            <p:cNvSpPr/>
            <p:nvPr/>
          </p:nvSpPr>
          <p:spPr>
            <a:xfrm>
              <a:off x="13915457" y="2716891"/>
              <a:ext cx="43815" cy="24765"/>
            </a:xfrm>
            <a:custGeom>
              <a:avLst/>
              <a:gdLst/>
              <a:ahLst/>
              <a:cxnLst/>
              <a:rect l="l" t="t" r="r" b="b"/>
              <a:pathLst>
                <a:path w="43815" h="24764">
                  <a:moveTo>
                    <a:pt x="36643" y="24338"/>
                  </a:moveTo>
                  <a:lnTo>
                    <a:pt x="6889" y="24338"/>
                  </a:lnTo>
                  <a:lnTo>
                    <a:pt x="3084" y="24338"/>
                  </a:lnTo>
                  <a:lnTo>
                    <a:pt x="0" y="21254"/>
                  </a:lnTo>
                  <a:lnTo>
                    <a:pt x="0" y="17449"/>
                  </a:lnTo>
                  <a:lnTo>
                    <a:pt x="0" y="0"/>
                  </a:lnTo>
                  <a:lnTo>
                    <a:pt x="43533" y="0"/>
                  </a:lnTo>
                  <a:lnTo>
                    <a:pt x="43533" y="17449"/>
                  </a:lnTo>
                  <a:lnTo>
                    <a:pt x="43533" y="21254"/>
                  </a:lnTo>
                  <a:lnTo>
                    <a:pt x="40448" y="24338"/>
                  </a:lnTo>
                  <a:lnTo>
                    <a:pt x="36643" y="24338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/>
            <p:cNvSpPr/>
            <p:nvPr/>
          </p:nvSpPr>
          <p:spPr>
            <a:xfrm>
              <a:off x="14899518" y="2716891"/>
              <a:ext cx="43815" cy="24765"/>
            </a:xfrm>
            <a:custGeom>
              <a:avLst/>
              <a:gdLst/>
              <a:ahLst/>
              <a:cxnLst/>
              <a:rect l="l" t="t" r="r" b="b"/>
              <a:pathLst>
                <a:path w="43815" h="24764">
                  <a:moveTo>
                    <a:pt x="36654" y="24338"/>
                  </a:moveTo>
                  <a:lnTo>
                    <a:pt x="6889" y="24338"/>
                  </a:lnTo>
                  <a:lnTo>
                    <a:pt x="3095" y="24338"/>
                  </a:lnTo>
                  <a:lnTo>
                    <a:pt x="0" y="21254"/>
                  </a:lnTo>
                  <a:lnTo>
                    <a:pt x="0" y="17449"/>
                  </a:lnTo>
                  <a:lnTo>
                    <a:pt x="0" y="0"/>
                  </a:lnTo>
                  <a:lnTo>
                    <a:pt x="43544" y="0"/>
                  </a:lnTo>
                  <a:lnTo>
                    <a:pt x="43544" y="17449"/>
                  </a:lnTo>
                  <a:lnTo>
                    <a:pt x="43544" y="21254"/>
                  </a:lnTo>
                  <a:lnTo>
                    <a:pt x="40459" y="24338"/>
                  </a:lnTo>
                  <a:lnTo>
                    <a:pt x="36654" y="24338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/>
            <p:cNvSpPr/>
            <p:nvPr/>
          </p:nvSpPr>
          <p:spPr>
            <a:xfrm>
              <a:off x="13880217" y="2199659"/>
              <a:ext cx="1101090" cy="541655"/>
            </a:xfrm>
            <a:custGeom>
              <a:avLst/>
              <a:gdLst/>
              <a:ahLst/>
              <a:cxnLst/>
              <a:rect l="l" t="t" r="r" b="b"/>
              <a:pathLst>
                <a:path w="1101090" h="541655">
                  <a:moveTo>
                    <a:pt x="1085769" y="0"/>
                  </a:moveTo>
                  <a:lnTo>
                    <a:pt x="15051" y="0"/>
                  </a:lnTo>
                  <a:lnTo>
                    <a:pt x="6732" y="0"/>
                  </a:lnTo>
                  <a:lnTo>
                    <a:pt x="0" y="6754"/>
                  </a:lnTo>
                  <a:lnTo>
                    <a:pt x="0" y="15062"/>
                  </a:lnTo>
                  <a:lnTo>
                    <a:pt x="0" y="502661"/>
                  </a:lnTo>
                  <a:lnTo>
                    <a:pt x="0" y="510980"/>
                  </a:lnTo>
                  <a:lnTo>
                    <a:pt x="6732" y="517724"/>
                  </a:lnTo>
                  <a:lnTo>
                    <a:pt x="15051" y="517724"/>
                  </a:lnTo>
                  <a:lnTo>
                    <a:pt x="35236" y="517724"/>
                  </a:lnTo>
                  <a:lnTo>
                    <a:pt x="35236" y="535477"/>
                  </a:lnTo>
                  <a:lnTo>
                    <a:pt x="35236" y="538843"/>
                  </a:lnTo>
                  <a:lnTo>
                    <a:pt x="37971" y="541567"/>
                  </a:lnTo>
                  <a:lnTo>
                    <a:pt x="41337" y="541567"/>
                  </a:lnTo>
                  <a:lnTo>
                    <a:pt x="72678" y="541567"/>
                  </a:lnTo>
                  <a:lnTo>
                    <a:pt x="76044" y="541567"/>
                  </a:lnTo>
                  <a:lnTo>
                    <a:pt x="78769" y="538843"/>
                  </a:lnTo>
                  <a:lnTo>
                    <a:pt x="78769" y="535477"/>
                  </a:lnTo>
                  <a:lnTo>
                    <a:pt x="78769" y="517724"/>
                  </a:lnTo>
                  <a:lnTo>
                    <a:pt x="1019316" y="517724"/>
                  </a:lnTo>
                  <a:lnTo>
                    <a:pt x="1019316" y="535477"/>
                  </a:lnTo>
                  <a:lnTo>
                    <a:pt x="1019316" y="538843"/>
                  </a:lnTo>
                  <a:lnTo>
                    <a:pt x="1022040" y="541567"/>
                  </a:lnTo>
                  <a:lnTo>
                    <a:pt x="1025406" y="541567"/>
                  </a:lnTo>
                  <a:lnTo>
                    <a:pt x="1056747" y="541567"/>
                  </a:lnTo>
                  <a:lnTo>
                    <a:pt x="1060113" y="541567"/>
                  </a:lnTo>
                  <a:lnTo>
                    <a:pt x="1062849" y="538843"/>
                  </a:lnTo>
                  <a:lnTo>
                    <a:pt x="1062849" y="535477"/>
                  </a:lnTo>
                  <a:lnTo>
                    <a:pt x="1062849" y="517724"/>
                  </a:lnTo>
                  <a:lnTo>
                    <a:pt x="1085769" y="517724"/>
                  </a:lnTo>
                  <a:lnTo>
                    <a:pt x="1094089" y="517724"/>
                  </a:lnTo>
                  <a:lnTo>
                    <a:pt x="1100832" y="510980"/>
                  </a:lnTo>
                  <a:lnTo>
                    <a:pt x="1100832" y="502661"/>
                  </a:lnTo>
                  <a:lnTo>
                    <a:pt x="1100832" y="15062"/>
                  </a:lnTo>
                  <a:lnTo>
                    <a:pt x="1100832" y="6754"/>
                  </a:lnTo>
                  <a:lnTo>
                    <a:pt x="1094089" y="0"/>
                  </a:lnTo>
                  <a:lnTo>
                    <a:pt x="1085769" y="0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3" name="object 473"/>
          <p:cNvSpPr txBox="1"/>
          <p:nvPr/>
        </p:nvSpPr>
        <p:spPr>
          <a:xfrm>
            <a:off x="13994703" y="2630304"/>
            <a:ext cx="882650" cy="73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60960" algn="r">
              <a:lnSpc>
                <a:spcPct val="100000"/>
              </a:lnSpc>
              <a:spcBef>
                <a:spcPts val="110"/>
              </a:spcBef>
            </a:pPr>
            <a:r>
              <a:rPr sz="300" spc="-20" dirty="0">
                <a:solidFill>
                  <a:srgbClr val="221714"/>
                </a:solidFill>
                <a:latin typeface="BLUETTI 1.0"/>
                <a:cs typeface="BLUETTI 1.0"/>
              </a:rPr>
              <a:t>B700</a:t>
            </a:r>
            <a:endParaRPr sz="300">
              <a:latin typeface="BLUETTI 1.0"/>
              <a:cs typeface="BLUETTI 1.0"/>
            </a:endParaRPr>
          </a:p>
        </p:txBody>
      </p:sp>
      <p:grpSp>
        <p:nvGrpSpPr>
          <p:cNvPr id="474" name="object 474"/>
          <p:cNvGrpSpPr/>
          <p:nvPr/>
        </p:nvGrpSpPr>
        <p:grpSpPr>
          <a:xfrm>
            <a:off x="13890527" y="1295313"/>
            <a:ext cx="1101725" cy="355600"/>
            <a:chOff x="13890527" y="1295313"/>
            <a:chExt cx="1101725" cy="355600"/>
          </a:xfrm>
        </p:grpSpPr>
        <p:sp>
          <p:nvSpPr>
            <p:cNvPr id="475" name="object 475"/>
            <p:cNvSpPr/>
            <p:nvPr/>
          </p:nvSpPr>
          <p:spPr>
            <a:xfrm>
              <a:off x="13939598" y="1643702"/>
              <a:ext cx="27940" cy="4445"/>
            </a:xfrm>
            <a:custGeom>
              <a:avLst/>
              <a:gdLst/>
              <a:ahLst/>
              <a:cxnLst/>
              <a:rect l="l" t="t" r="r" b="b"/>
              <a:pathLst>
                <a:path w="27940" h="4444">
                  <a:moveTo>
                    <a:pt x="25374" y="3917"/>
                  </a:moveTo>
                  <a:lnTo>
                    <a:pt x="2206" y="3917"/>
                  </a:lnTo>
                  <a:lnTo>
                    <a:pt x="979" y="3917"/>
                  </a:lnTo>
                  <a:lnTo>
                    <a:pt x="0" y="2938"/>
                  </a:lnTo>
                  <a:lnTo>
                    <a:pt x="0" y="1722"/>
                  </a:lnTo>
                  <a:lnTo>
                    <a:pt x="0" y="0"/>
                  </a:lnTo>
                  <a:lnTo>
                    <a:pt x="27569" y="0"/>
                  </a:lnTo>
                  <a:lnTo>
                    <a:pt x="27569" y="1722"/>
                  </a:lnTo>
                  <a:lnTo>
                    <a:pt x="27569" y="2938"/>
                  </a:lnTo>
                  <a:lnTo>
                    <a:pt x="26590" y="3917"/>
                  </a:lnTo>
                  <a:lnTo>
                    <a:pt x="25374" y="3917"/>
                  </a:lnTo>
                  <a:close/>
                </a:path>
              </a:pathLst>
            </a:custGeom>
            <a:ln w="5718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/>
            <p:cNvSpPr/>
            <p:nvPr/>
          </p:nvSpPr>
          <p:spPr>
            <a:xfrm>
              <a:off x="14912349" y="1643702"/>
              <a:ext cx="27940" cy="4445"/>
            </a:xfrm>
            <a:custGeom>
              <a:avLst/>
              <a:gdLst/>
              <a:ahLst/>
              <a:cxnLst/>
              <a:rect l="l" t="t" r="r" b="b"/>
              <a:pathLst>
                <a:path w="27940" h="4444">
                  <a:moveTo>
                    <a:pt x="25363" y="3917"/>
                  </a:moveTo>
                  <a:lnTo>
                    <a:pt x="2195" y="3917"/>
                  </a:lnTo>
                  <a:lnTo>
                    <a:pt x="979" y="3917"/>
                  </a:lnTo>
                  <a:lnTo>
                    <a:pt x="0" y="2938"/>
                  </a:lnTo>
                  <a:lnTo>
                    <a:pt x="0" y="1722"/>
                  </a:lnTo>
                  <a:lnTo>
                    <a:pt x="0" y="0"/>
                  </a:lnTo>
                  <a:lnTo>
                    <a:pt x="27569" y="0"/>
                  </a:lnTo>
                  <a:lnTo>
                    <a:pt x="27569" y="1722"/>
                  </a:lnTo>
                  <a:lnTo>
                    <a:pt x="27569" y="2938"/>
                  </a:lnTo>
                  <a:lnTo>
                    <a:pt x="26579" y="3917"/>
                  </a:lnTo>
                  <a:lnTo>
                    <a:pt x="25363" y="3917"/>
                  </a:lnTo>
                  <a:close/>
                </a:path>
              </a:pathLst>
            </a:custGeom>
            <a:ln w="5718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/>
            <p:cNvSpPr/>
            <p:nvPr/>
          </p:nvSpPr>
          <p:spPr>
            <a:xfrm>
              <a:off x="14003950" y="1296694"/>
              <a:ext cx="0" cy="321310"/>
            </a:xfrm>
            <a:custGeom>
              <a:avLst/>
              <a:gdLst/>
              <a:ahLst/>
              <a:cxnLst/>
              <a:rect l="l" t="t" r="r" b="b"/>
              <a:pathLst>
                <a:path h="321309">
                  <a:moveTo>
                    <a:pt x="0" y="0"/>
                  </a:moveTo>
                  <a:lnTo>
                    <a:pt x="0" y="320986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/>
            <p:cNvSpPr/>
            <p:nvPr/>
          </p:nvSpPr>
          <p:spPr>
            <a:xfrm>
              <a:off x="14236973" y="1439707"/>
              <a:ext cx="405765" cy="44450"/>
            </a:xfrm>
            <a:custGeom>
              <a:avLst/>
              <a:gdLst/>
              <a:ahLst/>
              <a:cxnLst/>
              <a:rect l="l" t="t" r="r" b="b"/>
              <a:pathLst>
                <a:path w="405765" h="44450">
                  <a:moveTo>
                    <a:pt x="121750" y="0"/>
                  </a:moveTo>
                  <a:lnTo>
                    <a:pt x="121750" y="33525"/>
                  </a:lnTo>
                  <a:lnTo>
                    <a:pt x="126439" y="38973"/>
                  </a:lnTo>
                  <a:lnTo>
                    <a:pt x="131972" y="42643"/>
                  </a:lnTo>
                  <a:lnTo>
                    <a:pt x="139019" y="44230"/>
                  </a:lnTo>
                  <a:lnTo>
                    <a:pt x="163133" y="44230"/>
                  </a:lnTo>
                  <a:lnTo>
                    <a:pt x="170191" y="42621"/>
                  </a:lnTo>
                  <a:lnTo>
                    <a:pt x="175717" y="38962"/>
                  </a:lnTo>
                  <a:lnTo>
                    <a:pt x="178113" y="36181"/>
                  </a:lnTo>
                  <a:lnTo>
                    <a:pt x="140922" y="36181"/>
                  </a:lnTo>
                  <a:lnTo>
                    <a:pt x="137691" y="35393"/>
                  </a:lnTo>
                  <a:lnTo>
                    <a:pt x="134302" y="33806"/>
                  </a:lnTo>
                  <a:lnTo>
                    <a:pt x="132208" y="31104"/>
                  </a:lnTo>
                  <a:lnTo>
                    <a:pt x="132208" y="3354"/>
                  </a:lnTo>
                  <a:lnTo>
                    <a:pt x="121750" y="0"/>
                  </a:lnTo>
                  <a:close/>
                </a:path>
                <a:path w="405765" h="44450">
                  <a:moveTo>
                    <a:pt x="180402" y="0"/>
                  </a:moveTo>
                  <a:lnTo>
                    <a:pt x="169944" y="3354"/>
                  </a:lnTo>
                  <a:lnTo>
                    <a:pt x="169944" y="31104"/>
                  </a:lnTo>
                  <a:lnTo>
                    <a:pt x="167861" y="33806"/>
                  </a:lnTo>
                  <a:lnTo>
                    <a:pt x="164461" y="35393"/>
                  </a:lnTo>
                  <a:lnTo>
                    <a:pt x="161219" y="36181"/>
                  </a:lnTo>
                  <a:lnTo>
                    <a:pt x="178113" y="36181"/>
                  </a:lnTo>
                  <a:lnTo>
                    <a:pt x="180402" y="33525"/>
                  </a:lnTo>
                  <a:lnTo>
                    <a:pt x="180402" y="0"/>
                  </a:lnTo>
                  <a:close/>
                </a:path>
                <a:path w="405765" h="44450">
                  <a:moveTo>
                    <a:pt x="0" y="2071"/>
                  </a:moveTo>
                  <a:lnTo>
                    <a:pt x="0" y="43499"/>
                  </a:lnTo>
                  <a:lnTo>
                    <a:pt x="41484" y="43499"/>
                  </a:lnTo>
                  <a:lnTo>
                    <a:pt x="46887" y="42576"/>
                  </a:lnTo>
                  <a:lnTo>
                    <a:pt x="52843" y="39153"/>
                  </a:lnTo>
                  <a:lnTo>
                    <a:pt x="52843" y="37217"/>
                  </a:lnTo>
                  <a:lnTo>
                    <a:pt x="11235" y="37217"/>
                  </a:lnTo>
                  <a:lnTo>
                    <a:pt x="11147" y="7801"/>
                  </a:lnTo>
                  <a:lnTo>
                    <a:pt x="0" y="2071"/>
                  </a:lnTo>
                  <a:close/>
                </a:path>
                <a:path w="405765" h="44450">
                  <a:moveTo>
                    <a:pt x="37791" y="247"/>
                  </a:moveTo>
                  <a:lnTo>
                    <a:pt x="945" y="247"/>
                  </a:lnTo>
                  <a:lnTo>
                    <a:pt x="13070" y="6540"/>
                  </a:lnTo>
                  <a:lnTo>
                    <a:pt x="34391" y="6540"/>
                  </a:lnTo>
                  <a:lnTo>
                    <a:pt x="38455" y="6619"/>
                  </a:lnTo>
                  <a:lnTo>
                    <a:pt x="42182" y="7801"/>
                  </a:lnTo>
                  <a:lnTo>
                    <a:pt x="42182" y="15816"/>
                  </a:lnTo>
                  <a:lnTo>
                    <a:pt x="38410" y="16931"/>
                  </a:lnTo>
                  <a:lnTo>
                    <a:pt x="34436" y="17156"/>
                  </a:lnTo>
                  <a:lnTo>
                    <a:pt x="13362" y="17167"/>
                  </a:lnTo>
                  <a:lnTo>
                    <a:pt x="13362" y="24789"/>
                  </a:lnTo>
                  <a:lnTo>
                    <a:pt x="34403" y="24800"/>
                  </a:lnTo>
                  <a:lnTo>
                    <a:pt x="39739" y="25138"/>
                  </a:lnTo>
                  <a:lnTo>
                    <a:pt x="43791" y="26624"/>
                  </a:lnTo>
                  <a:lnTo>
                    <a:pt x="43791" y="35416"/>
                  </a:lnTo>
                  <a:lnTo>
                    <a:pt x="39142" y="36924"/>
                  </a:lnTo>
                  <a:lnTo>
                    <a:pt x="35405" y="37217"/>
                  </a:lnTo>
                  <a:lnTo>
                    <a:pt x="52843" y="37217"/>
                  </a:lnTo>
                  <a:lnTo>
                    <a:pt x="52843" y="23550"/>
                  </a:lnTo>
                  <a:lnTo>
                    <a:pt x="50974" y="22166"/>
                  </a:lnTo>
                  <a:lnTo>
                    <a:pt x="48846" y="21197"/>
                  </a:lnTo>
                  <a:lnTo>
                    <a:pt x="46516" y="20500"/>
                  </a:lnTo>
                  <a:lnTo>
                    <a:pt x="48407" y="19948"/>
                  </a:lnTo>
                  <a:lnTo>
                    <a:pt x="49916" y="19216"/>
                  </a:lnTo>
                  <a:lnTo>
                    <a:pt x="51503" y="18124"/>
                  </a:lnTo>
                  <a:lnTo>
                    <a:pt x="51503" y="4063"/>
                  </a:lnTo>
                  <a:lnTo>
                    <a:pt x="44782" y="1238"/>
                  </a:lnTo>
                  <a:lnTo>
                    <a:pt x="37791" y="247"/>
                  </a:lnTo>
                  <a:close/>
                </a:path>
                <a:path w="405765" h="44450">
                  <a:moveTo>
                    <a:pt x="405756" y="247"/>
                  </a:moveTo>
                  <a:lnTo>
                    <a:pt x="394521" y="247"/>
                  </a:lnTo>
                  <a:lnTo>
                    <a:pt x="394521" y="43499"/>
                  </a:lnTo>
                  <a:lnTo>
                    <a:pt x="405756" y="43499"/>
                  </a:lnTo>
                  <a:lnTo>
                    <a:pt x="405756" y="247"/>
                  </a:lnTo>
                  <a:close/>
                </a:path>
                <a:path w="405765" h="44450">
                  <a:moveTo>
                    <a:pt x="361131" y="6529"/>
                  </a:moveTo>
                  <a:lnTo>
                    <a:pt x="349885" y="6529"/>
                  </a:lnTo>
                  <a:lnTo>
                    <a:pt x="349885" y="43499"/>
                  </a:lnTo>
                  <a:lnTo>
                    <a:pt x="361131" y="43499"/>
                  </a:lnTo>
                  <a:lnTo>
                    <a:pt x="361131" y="6529"/>
                  </a:lnTo>
                  <a:close/>
                </a:path>
                <a:path w="405765" h="44450">
                  <a:moveTo>
                    <a:pt x="386539" y="247"/>
                  </a:moveTo>
                  <a:lnTo>
                    <a:pt x="324476" y="247"/>
                  </a:lnTo>
                  <a:lnTo>
                    <a:pt x="330375" y="6529"/>
                  </a:lnTo>
                  <a:lnTo>
                    <a:pt x="380640" y="6529"/>
                  </a:lnTo>
                  <a:lnTo>
                    <a:pt x="386539" y="247"/>
                  </a:lnTo>
                  <a:close/>
                </a:path>
                <a:path w="405765" h="44450">
                  <a:moveTo>
                    <a:pt x="293203" y="6529"/>
                  </a:moveTo>
                  <a:lnTo>
                    <a:pt x="281968" y="6529"/>
                  </a:lnTo>
                  <a:lnTo>
                    <a:pt x="281968" y="43499"/>
                  </a:lnTo>
                  <a:lnTo>
                    <a:pt x="293203" y="43499"/>
                  </a:lnTo>
                  <a:lnTo>
                    <a:pt x="293203" y="6529"/>
                  </a:lnTo>
                  <a:close/>
                </a:path>
                <a:path w="405765" h="44450">
                  <a:moveTo>
                    <a:pt x="318622" y="247"/>
                  </a:moveTo>
                  <a:lnTo>
                    <a:pt x="256548" y="247"/>
                  </a:lnTo>
                  <a:lnTo>
                    <a:pt x="262447" y="6529"/>
                  </a:lnTo>
                  <a:lnTo>
                    <a:pt x="312723" y="6529"/>
                  </a:lnTo>
                  <a:lnTo>
                    <a:pt x="318622" y="247"/>
                  </a:lnTo>
                  <a:close/>
                </a:path>
                <a:path w="405765" h="44450">
                  <a:moveTo>
                    <a:pt x="249861" y="247"/>
                  </a:moveTo>
                  <a:lnTo>
                    <a:pt x="193652" y="247"/>
                  </a:lnTo>
                  <a:lnTo>
                    <a:pt x="193652" y="43499"/>
                  </a:lnTo>
                  <a:lnTo>
                    <a:pt x="251696" y="43499"/>
                  </a:lnTo>
                  <a:lnTo>
                    <a:pt x="244660" y="37217"/>
                  </a:lnTo>
                  <a:lnTo>
                    <a:pt x="204887" y="37217"/>
                  </a:lnTo>
                  <a:lnTo>
                    <a:pt x="204887" y="24305"/>
                  </a:lnTo>
                  <a:lnTo>
                    <a:pt x="243658" y="24305"/>
                  </a:lnTo>
                  <a:lnTo>
                    <a:pt x="243658" y="18012"/>
                  </a:lnTo>
                  <a:lnTo>
                    <a:pt x="204887" y="18012"/>
                  </a:lnTo>
                  <a:lnTo>
                    <a:pt x="204887" y="6540"/>
                  </a:lnTo>
                  <a:lnTo>
                    <a:pt x="243242" y="6540"/>
                  </a:lnTo>
                  <a:lnTo>
                    <a:pt x="249861" y="247"/>
                  </a:lnTo>
                  <a:close/>
                </a:path>
                <a:path w="405765" h="44450">
                  <a:moveTo>
                    <a:pt x="76754" y="247"/>
                  </a:moveTo>
                  <a:lnTo>
                    <a:pt x="65530" y="247"/>
                  </a:lnTo>
                  <a:lnTo>
                    <a:pt x="65530" y="43499"/>
                  </a:lnTo>
                  <a:lnTo>
                    <a:pt x="107678" y="43499"/>
                  </a:lnTo>
                  <a:lnTo>
                    <a:pt x="114433" y="37217"/>
                  </a:lnTo>
                  <a:lnTo>
                    <a:pt x="76754" y="37217"/>
                  </a:lnTo>
                  <a:lnTo>
                    <a:pt x="76754" y="247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/>
            <p:cNvSpPr/>
            <p:nvPr/>
          </p:nvSpPr>
          <p:spPr>
            <a:xfrm>
              <a:off x="13903391" y="1297222"/>
              <a:ext cx="64135" cy="321310"/>
            </a:xfrm>
            <a:custGeom>
              <a:avLst/>
              <a:gdLst/>
              <a:ahLst/>
              <a:cxnLst/>
              <a:rect l="l" t="t" r="r" b="b"/>
              <a:pathLst>
                <a:path w="64134" h="321309">
                  <a:moveTo>
                    <a:pt x="5144" y="0"/>
                  </a:moveTo>
                  <a:lnTo>
                    <a:pt x="3332" y="0"/>
                  </a:lnTo>
                  <a:lnTo>
                    <a:pt x="1632" y="371"/>
                  </a:lnTo>
                  <a:lnTo>
                    <a:pt x="0" y="923"/>
                  </a:lnTo>
                  <a:lnTo>
                    <a:pt x="26074" y="21303"/>
                  </a:lnTo>
                  <a:lnTo>
                    <a:pt x="46206" y="47573"/>
                  </a:lnTo>
                  <a:lnTo>
                    <a:pt x="59179" y="78518"/>
                  </a:lnTo>
                  <a:lnTo>
                    <a:pt x="63774" y="112924"/>
                  </a:lnTo>
                  <a:lnTo>
                    <a:pt x="63774" y="208051"/>
                  </a:lnTo>
                  <a:lnTo>
                    <a:pt x="59179" y="242463"/>
                  </a:lnTo>
                  <a:lnTo>
                    <a:pt x="46206" y="273413"/>
                  </a:lnTo>
                  <a:lnTo>
                    <a:pt x="26074" y="299688"/>
                  </a:lnTo>
                  <a:lnTo>
                    <a:pt x="0" y="320075"/>
                  </a:lnTo>
                  <a:lnTo>
                    <a:pt x="1632" y="320615"/>
                  </a:lnTo>
                  <a:lnTo>
                    <a:pt x="3343" y="320986"/>
                  </a:lnTo>
                  <a:lnTo>
                    <a:pt x="5144" y="320986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/>
            <p:cNvSpPr/>
            <p:nvPr/>
          </p:nvSpPr>
          <p:spPr>
            <a:xfrm>
              <a:off x="13892441" y="1319769"/>
              <a:ext cx="20320" cy="278130"/>
            </a:xfrm>
            <a:custGeom>
              <a:avLst/>
              <a:gdLst/>
              <a:ahLst/>
              <a:cxnLst/>
              <a:rect l="l" t="t" r="r" b="b"/>
              <a:pathLst>
                <a:path w="20319" h="278130">
                  <a:moveTo>
                    <a:pt x="0" y="0"/>
                  </a:moveTo>
                  <a:lnTo>
                    <a:pt x="0" y="277983"/>
                  </a:lnTo>
                  <a:lnTo>
                    <a:pt x="7981" y="264474"/>
                  </a:lnTo>
                  <a:lnTo>
                    <a:pt x="13283" y="253961"/>
                  </a:lnTo>
                  <a:lnTo>
                    <a:pt x="17121" y="242890"/>
                  </a:lnTo>
                  <a:lnTo>
                    <a:pt x="19454" y="231409"/>
                  </a:lnTo>
                  <a:lnTo>
                    <a:pt x="20241" y="219668"/>
                  </a:lnTo>
                  <a:lnTo>
                    <a:pt x="20241" y="58314"/>
                  </a:lnTo>
                  <a:lnTo>
                    <a:pt x="7981" y="13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/>
            <p:cNvSpPr/>
            <p:nvPr/>
          </p:nvSpPr>
          <p:spPr>
            <a:xfrm>
              <a:off x="14878499" y="1297218"/>
              <a:ext cx="0" cy="321310"/>
            </a:xfrm>
            <a:custGeom>
              <a:avLst/>
              <a:gdLst/>
              <a:ahLst/>
              <a:cxnLst/>
              <a:rect l="l" t="t" r="r" b="b"/>
              <a:pathLst>
                <a:path h="321309">
                  <a:moveTo>
                    <a:pt x="0" y="3209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/>
            <p:cNvSpPr/>
            <p:nvPr/>
          </p:nvSpPr>
          <p:spPr>
            <a:xfrm>
              <a:off x="14915277" y="1296692"/>
              <a:ext cx="64135" cy="321310"/>
            </a:xfrm>
            <a:custGeom>
              <a:avLst/>
              <a:gdLst/>
              <a:ahLst/>
              <a:cxnLst/>
              <a:rect l="l" t="t" r="r" b="b"/>
              <a:pathLst>
                <a:path w="64134" h="321309">
                  <a:moveTo>
                    <a:pt x="58629" y="320986"/>
                  </a:moveTo>
                  <a:lnTo>
                    <a:pt x="60441" y="320986"/>
                  </a:lnTo>
                  <a:lnTo>
                    <a:pt x="62153" y="320615"/>
                  </a:lnTo>
                  <a:lnTo>
                    <a:pt x="63774" y="320075"/>
                  </a:lnTo>
                  <a:lnTo>
                    <a:pt x="37704" y="299688"/>
                  </a:lnTo>
                  <a:lnTo>
                    <a:pt x="17571" y="273415"/>
                  </a:lnTo>
                  <a:lnTo>
                    <a:pt x="4596" y="242468"/>
                  </a:lnTo>
                  <a:lnTo>
                    <a:pt x="0" y="208062"/>
                  </a:lnTo>
                  <a:lnTo>
                    <a:pt x="0" y="112935"/>
                  </a:lnTo>
                  <a:lnTo>
                    <a:pt x="4596" y="78524"/>
                  </a:lnTo>
                  <a:lnTo>
                    <a:pt x="17571" y="47578"/>
                  </a:lnTo>
                  <a:lnTo>
                    <a:pt x="37704" y="21307"/>
                  </a:lnTo>
                  <a:lnTo>
                    <a:pt x="63774" y="923"/>
                  </a:lnTo>
                  <a:lnTo>
                    <a:pt x="62153" y="371"/>
                  </a:lnTo>
                  <a:lnTo>
                    <a:pt x="60441" y="0"/>
                  </a:lnTo>
                  <a:lnTo>
                    <a:pt x="58629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/>
            <p:cNvSpPr/>
            <p:nvPr/>
          </p:nvSpPr>
          <p:spPr>
            <a:xfrm>
              <a:off x="14969767" y="1317147"/>
              <a:ext cx="20320" cy="278130"/>
            </a:xfrm>
            <a:custGeom>
              <a:avLst/>
              <a:gdLst/>
              <a:ahLst/>
              <a:cxnLst/>
              <a:rect l="l" t="t" r="r" b="b"/>
              <a:pathLst>
                <a:path w="20319" h="278130">
                  <a:moveTo>
                    <a:pt x="20241" y="0"/>
                  </a:moveTo>
                  <a:lnTo>
                    <a:pt x="3119" y="35094"/>
                  </a:lnTo>
                  <a:lnTo>
                    <a:pt x="0" y="58314"/>
                  </a:lnTo>
                  <a:lnTo>
                    <a:pt x="0" y="219668"/>
                  </a:lnTo>
                  <a:lnTo>
                    <a:pt x="12259" y="264462"/>
                  </a:lnTo>
                  <a:lnTo>
                    <a:pt x="20241" y="277983"/>
                  </a:lnTo>
                  <a:lnTo>
                    <a:pt x="20241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/>
            <p:cNvSpPr/>
            <p:nvPr/>
          </p:nvSpPr>
          <p:spPr>
            <a:xfrm>
              <a:off x="14003950" y="1404816"/>
              <a:ext cx="875030" cy="0"/>
            </a:xfrm>
            <a:custGeom>
              <a:avLst/>
              <a:gdLst/>
              <a:ahLst/>
              <a:cxnLst/>
              <a:rect l="l" t="t" r="r" b="b"/>
              <a:pathLst>
                <a:path w="875030">
                  <a:moveTo>
                    <a:pt x="0" y="0"/>
                  </a:moveTo>
                  <a:lnTo>
                    <a:pt x="874555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/>
            <p:cNvSpPr/>
            <p:nvPr/>
          </p:nvSpPr>
          <p:spPr>
            <a:xfrm>
              <a:off x="14003950" y="1512706"/>
              <a:ext cx="875030" cy="0"/>
            </a:xfrm>
            <a:custGeom>
              <a:avLst/>
              <a:gdLst/>
              <a:ahLst/>
              <a:cxnLst/>
              <a:rect l="l" t="t" r="r" b="b"/>
              <a:pathLst>
                <a:path w="875030">
                  <a:moveTo>
                    <a:pt x="0" y="0"/>
                  </a:moveTo>
                  <a:lnTo>
                    <a:pt x="874555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/>
            <p:cNvSpPr/>
            <p:nvPr/>
          </p:nvSpPr>
          <p:spPr>
            <a:xfrm>
              <a:off x="13892432" y="1297218"/>
              <a:ext cx="1097915" cy="321310"/>
            </a:xfrm>
            <a:custGeom>
              <a:avLst/>
              <a:gdLst/>
              <a:ahLst/>
              <a:cxnLst/>
              <a:rect l="l" t="t" r="r" b="b"/>
              <a:pathLst>
                <a:path w="1097915" h="321309">
                  <a:moveTo>
                    <a:pt x="1079386" y="320986"/>
                  </a:moveTo>
                  <a:lnTo>
                    <a:pt x="18203" y="320986"/>
                  </a:lnTo>
                  <a:lnTo>
                    <a:pt x="11118" y="319558"/>
                  </a:lnTo>
                  <a:lnTo>
                    <a:pt x="5331" y="315660"/>
                  </a:lnTo>
                  <a:lnTo>
                    <a:pt x="1430" y="309878"/>
                  </a:lnTo>
                  <a:lnTo>
                    <a:pt x="0" y="302794"/>
                  </a:lnTo>
                  <a:lnTo>
                    <a:pt x="0" y="18192"/>
                  </a:lnTo>
                  <a:lnTo>
                    <a:pt x="1430" y="11113"/>
                  </a:lnTo>
                  <a:lnTo>
                    <a:pt x="5331" y="5330"/>
                  </a:lnTo>
                  <a:lnTo>
                    <a:pt x="11118" y="1430"/>
                  </a:lnTo>
                  <a:lnTo>
                    <a:pt x="18203" y="0"/>
                  </a:lnTo>
                  <a:lnTo>
                    <a:pt x="1079386" y="0"/>
                  </a:lnTo>
                  <a:lnTo>
                    <a:pt x="1086470" y="1430"/>
                  </a:lnTo>
                  <a:lnTo>
                    <a:pt x="1092252" y="5330"/>
                  </a:lnTo>
                  <a:lnTo>
                    <a:pt x="1096150" y="11113"/>
                  </a:lnTo>
                  <a:lnTo>
                    <a:pt x="1097578" y="18192"/>
                  </a:lnTo>
                  <a:lnTo>
                    <a:pt x="1097578" y="302794"/>
                  </a:lnTo>
                  <a:lnTo>
                    <a:pt x="1096150" y="309878"/>
                  </a:lnTo>
                  <a:lnTo>
                    <a:pt x="1092252" y="315660"/>
                  </a:lnTo>
                  <a:lnTo>
                    <a:pt x="1086470" y="319558"/>
                  </a:lnTo>
                  <a:lnTo>
                    <a:pt x="1079386" y="320986"/>
                  </a:lnTo>
                  <a:close/>
                </a:path>
              </a:pathLst>
            </a:custGeom>
            <a:ln w="3230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/>
            <p:cNvSpPr/>
            <p:nvPr/>
          </p:nvSpPr>
          <p:spPr>
            <a:xfrm>
              <a:off x="13930117" y="1617676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90" h="26035">
                  <a:moveTo>
                    <a:pt x="39176" y="26027"/>
                  </a:moveTo>
                  <a:lnTo>
                    <a:pt x="7362" y="26027"/>
                  </a:lnTo>
                  <a:lnTo>
                    <a:pt x="3298" y="26027"/>
                  </a:lnTo>
                  <a:lnTo>
                    <a:pt x="0" y="22729"/>
                  </a:lnTo>
                  <a:lnTo>
                    <a:pt x="0" y="18665"/>
                  </a:lnTo>
                  <a:lnTo>
                    <a:pt x="0" y="0"/>
                  </a:lnTo>
                  <a:lnTo>
                    <a:pt x="46538" y="0"/>
                  </a:lnTo>
                  <a:lnTo>
                    <a:pt x="46538" y="18665"/>
                  </a:lnTo>
                  <a:lnTo>
                    <a:pt x="46538" y="22729"/>
                  </a:lnTo>
                  <a:lnTo>
                    <a:pt x="43240" y="26027"/>
                  </a:lnTo>
                  <a:lnTo>
                    <a:pt x="39176" y="26027"/>
                  </a:lnTo>
                  <a:close/>
                </a:path>
              </a:pathLst>
            </a:custGeom>
            <a:ln w="3230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/>
            <p:cNvSpPr/>
            <p:nvPr/>
          </p:nvSpPr>
          <p:spPr>
            <a:xfrm>
              <a:off x="14902851" y="1617676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90" h="26035">
                  <a:moveTo>
                    <a:pt x="39187" y="26027"/>
                  </a:moveTo>
                  <a:lnTo>
                    <a:pt x="7362" y="26027"/>
                  </a:lnTo>
                  <a:lnTo>
                    <a:pt x="3298" y="26027"/>
                  </a:lnTo>
                  <a:lnTo>
                    <a:pt x="0" y="22729"/>
                  </a:lnTo>
                  <a:lnTo>
                    <a:pt x="0" y="18665"/>
                  </a:lnTo>
                  <a:lnTo>
                    <a:pt x="0" y="0"/>
                  </a:lnTo>
                  <a:lnTo>
                    <a:pt x="46550" y="0"/>
                  </a:lnTo>
                  <a:lnTo>
                    <a:pt x="46550" y="18665"/>
                  </a:lnTo>
                  <a:lnTo>
                    <a:pt x="46550" y="22729"/>
                  </a:lnTo>
                  <a:lnTo>
                    <a:pt x="43251" y="26027"/>
                  </a:lnTo>
                  <a:lnTo>
                    <a:pt x="39187" y="26027"/>
                  </a:lnTo>
                  <a:close/>
                </a:path>
              </a:pathLst>
            </a:custGeom>
            <a:ln w="3230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/>
            <p:cNvSpPr/>
            <p:nvPr/>
          </p:nvSpPr>
          <p:spPr>
            <a:xfrm>
              <a:off x="13892433" y="1297222"/>
              <a:ext cx="1097915" cy="346710"/>
            </a:xfrm>
            <a:custGeom>
              <a:avLst/>
              <a:gdLst/>
              <a:ahLst/>
              <a:cxnLst/>
              <a:rect l="l" t="t" r="r" b="b"/>
              <a:pathLst>
                <a:path w="1097915" h="346710">
                  <a:moveTo>
                    <a:pt x="1081480" y="0"/>
                  </a:moveTo>
                  <a:lnTo>
                    <a:pt x="16098" y="0"/>
                  </a:lnTo>
                  <a:lnTo>
                    <a:pt x="7204" y="0"/>
                  </a:lnTo>
                  <a:lnTo>
                    <a:pt x="0" y="7216"/>
                  </a:lnTo>
                  <a:lnTo>
                    <a:pt x="0" y="16109"/>
                  </a:lnTo>
                  <a:lnTo>
                    <a:pt x="0" y="304888"/>
                  </a:lnTo>
                  <a:lnTo>
                    <a:pt x="0" y="313770"/>
                  </a:lnTo>
                  <a:lnTo>
                    <a:pt x="7204" y="320986"/>
                  </a:lnTo>
                  <a:lnTo>
                    <a:pt x="16098" y="320986"/>
                  </a:lnTo>
                  <a:lnTo>
                    <a:pt x="37679" y="320986"/>
                  </a:lnTo>
                  <a:lnTo>
                    <a:pt x="37679" y="339955"/>
                  </a:lnTo>
                  <a:lnTo>
                    <a:pt x="37679" y="343558"/>
                  </a:lnTo>
                  <a:lnTo>
                    <a:pt x="40606" y="346485"/>
                  </a:lnTo>
                  <a:lnTo>
                    <a:pt x="44197" y="346485"/>
                  </a:lnTo>
                  <a:lnTo>
                    <a:pt x="77710" y="346485"/>
                  </a:lnTo>
                  <a:lnTo>
                    <a:pt x="81302" y="346485"/>
                  </a:lnTo>
                  <a:lnTo>
                    <a:pt x="84217" y="343558"/>
                  </a:lnTo>
                  <a:lnTo>
                    <a:pt x="84217" y="339955"/>
                  </a:lnTo>
                  <a:lnTo>
                    <a:pt x="84217" y="320986"/>
                  </a:lnTo>
                  <a:lnTo>
                    <a:pt x="1010434" y="320986"/>
                  </a:lnTo>
                  <a:lnTo>
                    <a:pt x="1010434" y="339955"/>
                  </a:lnTo>
                  <a:lnTo>
                    <a:pt x="1010434" y="343558"/>
                  </a:lnTo>
                  <a:lnTo>
                    <a:pt x="1013349" y="346485"/>
                  </a:lnTo>
                  <a:lnTo>
                    <a:pt x="1016941" y="346485"/>
                  </a:lnTo>
                  <a:lnTo>
                    <a:pt x="1050443" y="346485"/>
                  </a:lnTo>
                  <a:lnTo>
                    <a:pt x="1054045" y="346485"/>
                  </a:lnTo>
                  <a:lnTo>
                    <a:pt x="1056972" y="343558"/>
                  </a:lnTo>
                  <a:lnTo>
                    <a:pt x="1056972" y="339955"/>
                  </a:lnTo>
                  <a:lnTo>
                    <a:pt x="1056972" y="320986"/>
                  </a:lnTo>
                  <a:lnTo>
                    <a:pt x="1081480" y="320986"/>
                  </a:lnTo>
                  <a:lnTo>
                    <a:pt x="1090374" y="320986"/>
                  </a:lnTo>
                  <a:lnTo>
                    <a:pt x="1097578" y="313770"/>
                  </a:lnTo>
                  <a:lnTo>
                    <a:pt x="1097578" y="304888"/>
                  </a:lnTo>
                  <a:lnTo>
                    <a:pt x="1097578" y="16109"/>
                  </a:lnTo>
                  <a:lnTo>
                    <a:pt x="1097578" y="7216"/>
                  </a:lnTo>
                  <a:lnTo>
                    <a:pt x="1090374" y="0"/>
                  </a:lnTo>
                  <a:lnTo>
                    <a:pt x="1081480" y="0"/>
                  </a:lnTo>
                  <a:close/>
                </a:path>
              </a:pathLst>
            </a:custGeom>
            <a:ln w="3230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0" name="object 490"/>
          <p:cNvSpPr txBox="1"/>
          <p:nvPr/>
        </p:nvSpPr>
        <p:spPr>
          <a:xfrm>
            <a:off x="13994733" y="1528722"/>
            <a:ext cx="882650" cy="73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42545" algn="r">
              <a:lnSpc>
                <a:spcPct val="100000"/>
              </a:lnSpc>
              <a:spcBef>
                <a:spcPts val="110"/>
              </a:spcBef>
            </a:pPr>
            <a:r>
              <a:rPr sz="300" spc="-10" dirty="0">
                <a:solidFill>
                  <a:srgbClr val="221714"/>
                </a:solidFill>
                <a:latin typeface="BLUETTI 1.0"/>
                <a:cs typeface="BLUETTI 1.0"/>
              </a:rPr>
              <a:t>HV800</a:t>
            </a:r>
            <a:endParaRPr sz="300">
              <a:latin typeface="BLUETTI 1.0"/>
              <a:cs typeface="BLUETTI 1.0"/>
            </a:endParaRPr>
          </a:p>
        </p:txBody>
      </p:sp>
      <p:sp>
        <p:nvSpPr>
          <p:cNvPr id="491" name="object 491"/>
          <p:cNvSpPr txBox="1"/>
          <p:nvPr/>
        </p:nvSpPr>
        <p:spPr>
          <a:xfrm>
            <a:off x="15029295" y="1654114"/>
            <a:ext cx="40195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1,611.4</a:t>
            </a:r>
            <a:r>
              <a:rPr sz="600" b="0" spc="8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595757"/>
                </a:solidFill>
                <a:latin typeface="BLUETTI 1.0 Light"/>
                <a:cs typeface="BLUETTI 1.0 Light"/>
              </a:rPr>
              <a:t>mm</a:t>
            </a:r>
            <a:endParaRPr sz="600">
              <a:latin typeface="BLUETTI 1.0 Light"/>
              <a:cs typeface="BLUETTI 1.0 Light"/>
            </a:endParaRPr>
          </a:p>
        </p:txBody>
      </p:sp>
      <p:grpSp>
        <p:nvGrpSpPr>
          <p:cNvPr id="492" name="object 492"/>
          <p:cNvGrpSpPr/>
          <p:nvPr/>
        </p:nvGrpSpPr>
        <p:grpSpPr>
          <a:xfrm>
            <a:off x="14990009" y="705777"/>
            <a:ext cx="283845" cy="2051685"/>
            <a:chOff x="14990009" y="705777"/>
            <a:chExt cx="283845" cy="2051685"/>
          </a:xfrm>
        </p:grpSpPr>
        <p:sp>
          <p:nvSpPr>
            <p:cNvPr id="493" name="object 493"/>
            <p:cNvSpPr/>
            <p:nvPr/>
          </p:nvSpPr>
          <p:spPr>
            <a:xfrm>
              <a:off x="14990009" y="707882"/>
              <a:ext cx="283845" cy="0"/>
            </a:xfrm>
            <a:custGeom>
              <a:avLst/>
              <a:gdLst/>
              <a:ahLst/>
              <a:cxnLst/>
              <a:rect l="l" t="t" r="r" b="b"/>
              <a:pathLst>
                <a:path w="283844">
                  <a:moveTo>
                    <a:pt x="283285" y="0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/>
            <p:cNvSpPr/>
            <p:nvPr/>
          </p:nvSpPr>
          <p:spPr>
            <a:xfrm>
              <a:off x="15236177" y="725730"/>
              <a:ext cx="0" cy="892175"/>
            </a:xfrm>
            <a:custGeom>
              <a:avLst/>
              <a:gdLst/>
              <a:ahLst/>
              <a:cxnLst/>
              <a:rect l="l" t="t" r="r" b="b"/>
              <a:pathLst>
                <a:path h="892175">
                  <a:moveTo>
                    <a:pt x="0" y="0"/>
                  </a:moveTo>
                  <a:lnTo>
                    <a:pt x="0" y="891948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/>
            <p:cNvSpPr/>
            <p:nvPr/>
          </p:nvSpPr>
          <p:spPr>
            <a:xfrm>
              <a:off x="15224486" y="708914"/>
              <a:ext cx="23495" cy="20320"/>
            </a:xfrm>
            <a:custGeom>
              <a:avLst/>
              <a:gdLst/>
              <a:ahLst/>
              <a:cxnLst/>
              <a:rect l="l" t="t" r="r" b="b"/>
              <a:pathLst>
                <a:path w="23494" h="20320">
                  <a:moveTo>
                    <a:pt x="11685" y="0"/>
                  </a:moveTo>
                  <a:lnTo>
                    <a:pt x="0" y="20229"/>
                  </a:lnTo>
                  <a:lnTo>
                    <a:pt x="23370" y="20229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/>
            <p:cNvSpPr/>
            <p:nvPr/>
          </p:nvSpPr>
          <p:spPr>
            <a:xfrm>
              <a:off x="14990009" y="2755220"/>
              <a:ext cx="283845" cy="0"/>
            </a:xfrm>
            <a:custGeom>
              <a:avLst/>
              <a:gdLst/>
              <a:ahLst/>
              <a:cxnLst/>
              <a:rect l="l" t="t" r="r" b="b"/>
              <a:pathLst>
                <a:path w="283844">
                  <a:moveTo>
                    <a:pt x="283285" y="0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/>
            <p:cNvSpPr/>
            <p:nvPr/>
          </p:nvSpPr>
          <p:spPr>
            <a:xfrm>
              <a:off x="15236177" y="1845425"/>
              <a:ext cx="0" cy="892175"/>
            </a:xfrm>
            <a:custGeom>
              <a:avLst/>
              <a:gdLst/>
              <a:ahLst/>
              <a:cxnLst/>
              <a:rect l="l" t="t" r="r" b="b"/>
              <a:pathLst>
                <a:path h="892175">
                  <a:moveTo>
                    <a:pt x="0" y="891948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/>
            <p:cNvSpPr/>
            <p:nvPr/>
          </p:nvSpPr>
          <p:spPr>
            <a:xfrm>
              <a:off x="15224486" y="2733960"/>
              <a:ext cx="23495" cy="20320"/>
            </a:xfrm>
            <a:custGeom>
              <a:avLst/>
              <a:gdLst/>
              <a:ahLst/>
              <a:cxnLst/>
              <a:rect l="l" t="t" r="r" b="b"/>
              <a:pathLst>
                <a:path w="23494" h="20319">
                  <a:moveTo>
                    <a:pt x="23370" y="0"/>
                  </a:moveTo>
                  <a:lnTo>
                    <a:pt x="0" y="0"/>
                  </a:lnTo>
                  <a:lnTo>
                    <a:pt x="11685" y="20229"/>
                  </a:lnTo>
                  <a:lnTo>
                    <a:pt x="23370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9" name="object 499"/>
          <p:cNvSpPr txBox="1"/>
          <p:nvPr/>
        </p:nvSpPr>
        <p:spPr>
          <a:xfrm>
            <a:off x="13867468" y="445963"/>
            <a:ext cx="14897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0" dirty="0">
                <a:solidFill>
                  <a:srgbClr val="231815"/>
                </a:solidFill>
                <a:latin typeface="BLUETTI 1.0 Medium"/>
                <a:cs typeface="BLUETTI 1.0 Medium"/>
              </a:rPr>
              <a:t>1</a:t>
            </a:r>
            <a:r>
              <a:rPr sz="800" b="0" spc="-20" dirty="0">
                <a:solidFill>
                  <a:srgbClr val="231815"/>
                </a:solidFill>
                <a:latin typeface="BLUETTI 1.0 Medium"/>
                <a:cs typeface="BLUETTI 1.0 Medium"/>
              </a:rPr>
              <a:t> </a:t>
            </a:r>
            <a:r>
              <a:rPr sz="800" b="0" dirty="0">
                <a:solidFill>
                  <a:srgbClr val="231815"/>
                </a:solidFill>
                <a:latin typeface="BLUETTI 1.0 Medium"/>
                <a:cs typeface="BLUETTI 1.0 Medium"/>
              </a:rPr>
              <a:t>x</a:t>
            </a:r>
            <a:r>
              <a:rPr sz="800" b="0" spc="-15" dirty="0">
                <a:solidFill>
                  <a:srgbClr val="231815"/>
                </a:solidFill>
                <a:latin typeface="BLUETTI 1.0 Medium"/>
                <a:cs typeface="BLUETTI 1.0 Medium"/>
              </a:rPr>
              <a:t> </a:t>
            </a:r>
            <a:r>
              <a:rPr sz="800" b="0" dirty="0">
                <a:solidFill>
                  <a:srgbClr val="231815"/>
                </a:solidFill>
                <a:latin typeface="BLUETTI 1.0 Medium"/>
                <a:cs typeface="BLUETTI 1.0 Medium"/>
              </a:rPr>
              <a:t>EP2000</a:t>
            </a:r>
            <a:r>
              <a:rPr sz="800" b="0" spc="-15" dirty="0">
                <a:solidFill>
                  <a:srgbClr val="231815"/>
                </a:solidFill>
                <a:latin typeface="BLUETTI 1.0 Medium"/>
                <a:cs typeface="BLUETTI 1.0 Medium"/>
              </a:rPr>
              <a:t> </a:t>
            </a:r>
            <a:r>
              <a:rPr sz="800" b="0" dirty="0">
                <a:solidFill>
                  <a:srgbClr val="231815"/>
                </a:solidFill>
                <a:latin typeface="BLUETTI 1.0 Medium"/>
                <a:cs typeface="BLUETTI 1.0 Medium"/>
              </a:rPr>
              <a:t>+</a:t>
            </a:r>
            <a:r>
              <a:rPr sz="800" b="0" spc="-15" dirty="0">
                <a:solidFill>
                  <a:srgbClr val="231815"/>
                </a:solidFill>
                <a:latin typeface="BLUETTI 1.0 Medium"/>
                <a:cs typeface="BLUETTI 1.0 Medium"/>
              </a:rPr>
              <a:t> </a:t>
            </a:r>
            <a:r>
              <a:rPr sz="800" b="0" dirty="0">
                <a:solidFill>
                  <a:srgbClr val="231815"/>
                </a:solidFill>
                <a:latin typeface="BLUETTI 1.0 Medium"/>
                <a:cs typeface="BLUETTI 1.0 Medium"/>
              </a:rPr>
              <a:t>HV800</a:t>
            </a:r>
            <a:r>
              <a:rPr sz="800" b="0" spc="-15" dirty="0">
                <a:solidFill>
                  <a:srgbClr val="231815"/>
                </a:solidFill>
                <a:latin typeface="BLUETTI 1.0 Medium"/>
                <a:cs typeface="BLUETTI 1.0 Medium"/>
              </a:rPr>
              <a:t> </a:t>
            </a:r>
            <a:r>
              <a:rPr sz="800" b="0" dirty="0">
                <a:solidFill>
                  <a:srgbClr val="231815"/>
                </a:solidFill>
                <a:latin typeface="BLUETTI 1.0 Medium"/>
                <a:cs typeface="BLUETTI 1.0 Medium"/>
              </a:rPr>
              <a:t>+</a:t>
            </a:r>
            <a:r>
              <a:rPr sz="800" b="0" spc="-15" dirty="0">
                <a:solidFill>
                  <a:srgbClr val="231815"/>
                </a:solidFill>
                <a:latin typeface="BLUETTI 1.0 Medium"/>
                <a:cs typeface="BLUETTI 1.0 Medium"/>
              </a:rPr>
              <a:t> </a:t>
            </a:r>
            <a:r>
              <a:rPr sz="800" b="0" dirty="0">
                <a:solidFill>
                  <a:srgbClr val="231815"/>
                </a:solidFill>
                <a:latin typeface="BLUETTI 1.0 Medium"/>
                <a:cs typeface="BLUETTI 1.0 Medium"/>
              </a:rPr>
              <a:t>2</a:t>
            </a:r>
            <a:r>
              <a:rPr sz="800" b="0" spc="-15" dirty="0">
                <a:solidFill>
                  <a:srgbClr val="231815"/>
                </a:solidFill>
                <a:latin typeface="BLUETTI 1.0 Medium"/>
                <a:cs typeface="BLUETTI 1.0 Medium"/>
              </a:rPr>
              <a:t> </a:t>
            </a:r>
            <a:r>
              <a:rPr sz="800" b="0" dirty="0">
                <a:solidFill>
                  <a:srgbClr val="231815"/>
                </a:solidFill>
                <a:latin typeface="BLUETTI 1.0 Medium"/>
                <a:cs typeface="BLUETTI 1.0 Medium"/>
              </a:rPr>
              <a:t>x</a:t>
            </a:r>
            <a:r>
              <a:rPr sz="800" b="0" spc="-15" dirty="0">
                <a:solidFill>
                  <a:srgbClr val="231815"/>
                </a:solidFill>
                <a:latin typeface="BLUETTI 1.0 Medium"/>
                <a:cs typeface="BLUETTI 1.0 Medium"/>
              </a:rPr>
              <a:t> </a:t>
            </a:r>
            <a:r>
              <a:rPr sz="800" b="0" spc="-20" dirty="0">
                <a:solidFill>
                  <a:srgbClr val="231815"/>
                </a:solidFill>
                <a:latin typeface="BLUETTI 1.0 Medium"/>
                <a:cs typeface="BLUETTI 1.0 Medium"/>
              </a:rPr>
              <a:t>B700</a:t>
            </a:r>
            <a:endParaRPr sz="800">
              <a:latin typeface="BLUETTI 1.0 Medium"/>
              <a:cs typeface="BLUETTI 1.0 Medium"/>
            </a:endParaRPr>
          </a:p>
        </p:txBody>
      </p:sp>
      <p:grpSp>
        <p:nvGrpSpPr>
          <p:cNvPr id="500" name="object 500"/>
          <p:cNvGrpSpPr/>
          <p:nvPr/>
        </p:nvGrpSpPr>
        <p:grpSpPr>
          <a:xfrm>
            <a:off x="16382896" y="2804004"/>
            <a:ext cx="311150" cy="74295"/>
            <a:chOff x="16382896" y="2804004"/>
            <a:chExt cx="311150" cy="74295"/>
          </a:xfrm>
        </p:grpSpPr>
        <p:sp>
          <p:nvSpPr>
            <p:cNvPr id="501" name="object 501"/>
            <p:cNvSpPr/>
            <p:nvPr/>
          </p:nvSpPr>
          <p:spPr>
            <a:xfrm>
              <a:off x="16385321" y="2804007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4">
                  <a:moveTo>
                    <a:pt x="0" y="0"/>
                  </a:moveTo>
                  <a:lnTo>
                    <a:pt x="0" y="74254"/>
                  </a:lnTo>
                </a:path>
              </a:pathLst>
            </a:custGeom>
            <a:ln w="3175">
              <a:solidFill>
                <a:srgbClr val="B5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/>
            <p:cNvSpPr/>
            <p:nvPr/>
          </p:nvSpPr>
          <p:spPr>
            <a:xfrm>
              <a:off x="16385322" y="2804004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4">
                  <a:moveTo>
                    <a:pt x="0" y="0"/>
                  </a:moveTo>
                  <a:lnTo>
                    <a:pt x="0" y="74254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/>
            <p:cNvSpPr/>
            <p:nvPr/>
          </p:nvSpPr>
          <p:spPr>
            <a:xfrm>
              <a:off x="16399714" y="2841143"/>
              <a:ext cx="294005" cy="0"/>
            </a:xfrm>
            <a:custGeom>
              <a:avLst/>
              <a:gdLst/>
              <a:ahLst/>
              <a:cxnLst/>
              <a:rect l="l" t="t" r="r" b="b"/>
              <a:pathLst>
                <a:path w="294005">
                  <a:moveTo>
                    <a:pt x="0" y="0"/>
                  </a:moveTo>
                  <a:lnTo>
                    <a:pt x="293709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/>
            <p:cNvSpPr/>
            <p:nvPr/>
          </p:nvSpPr>
          <p:spPr>
            <a:xfrm>
              <a:off x="16382896" y="2829453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19" h="23494">
                  <a:moveTo>
                    <a:pt x="20241" y="0"/>
                  </a:moveTo>
                  <a:lnTo>
                    <a:pt x="0" y="11696"/>
                  </a:lnTo>
                  <a:lnTo>
                    <a:pt x="20241" y="23370"/>
                  </a:lnTo>
                  <a:lnTo>
                    <a:pt x="20241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5" name="object 505"/>
          <p:cNvGrpSpPr/>
          <p:nvPr/>
        </p:nvGrpSpPr>
        <p:grpSpPr>
          <a:xfrm>
            <a:off x="17180800" y="2804006"/>
            <a:ext cx="311150" cy="74295"/>
            <a:chOff x="17180800" y="2804006"/>
            <a:chExt cx="311150" cy="74295"/>
          </a:xfrm>
        </p:grpSpPr>
        <p:sp>
          <p:nvSpPr>
            <p:cNvPr id="506" name="object 506"/>
            <p:cNvSpPr/>
            <p:nvPr/>
          </p:nvSpPr>
          <p:spPr>
            <a:xfrm>
              <a:off x="17488905" y="2804006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4">
                  <a:moveTo>
                    <a:pt x="0" y="742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5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/>
            <p:cNvSpPr/>
            <p:nvPr/>
          </p:nvSpPr>
          <p:spPr>
            <a:xfrm>
              <a:off x="17488904" y="2804009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4">
                  <a:moveTo>
                    <a:pt x="0" y="74254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/>
            <p:cNvSpPr/>
            <p:nvPr/>
          </p:nvSpPr>
          <p:spPr>
            <a:xfrm>
              <a:off x="17180800" y="2841126"/>
              <a:ext cx="294005" cy="0"/>
            </a:xfrm>
            <a:custGeom>
              <a:avLst/>
              <a:gdLst/>
              <a:ahLst/>
              <a:cxnLst/>
              <a:rect l="l" t="t" r="r" b="b"/>
              <a:pathLst>
                <a:path w="294005">
                  <a:moveTo>
                    <a:pt x="293709" y="0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/>
            <p:cNvSpPr/>
            <p:nvPr/>
          </p:nvSpPr>
          <p:spPr>
            <a:xfrm>
              <a:off x="17471088" y="2829446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19" h="23494">
                  <a:moveTo>
                    <a:pt x="0" y="0"/>
                  </a:moveTo>
                  <a:lnTo>
                    <a:pt x="0" y="23370"/>
                  </a:lnTo>
                  <a:lnTo>
                    <a:pt x="20241" y="116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0" name="object 510"/>
          <p:cNvSpPr txBox="1"/>
          <p:nvPr/>
        </p:nvSpPr>
        <p:spPr>
          <a:xfrm>
            <a:off x="16774503" y="2775247"/>
            <a:ext cx="32067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670</a:t>
            </a:r>
            <a:r>
              <a:rPr sz="600" b="0" spc="5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595757"/>
                </a:solidFill>
                <a:latin typeface="BLUETTI 1.0 Light"/>
                <a:cs typeface="BLUETTI 1.0 Light"/>
              </a:rPr>
              <a:t>mm</a:t>
            </a:r>
            <a:endParaRPr sz="600">
              <a:latin typeface="BLUETTI 1.0 Light"/>
              <a:cs typeface="BLUETTI 1.0 Light"/>
            </a:endParaRPr>
          </a:p>
        </p:txBody>
      </p:sp>
      <p:grpSp>
        <p:nvGrpSpPr>
          <p:cNvPr id="511" name="object 511"/>
          <p:cNvGrpSpPr/>
          <p:nvPr/>
        </p:nvGrpSpPr>
        <p:grpSpPr>
          <a:xfrm>
            <a:off x="16397009" y="692996"/>
            <a:ext cx="1362710" cy="603250"/>
            <a:chOff x="16397009" y="692996"/>
            <a:chExt cx="1362710" cy="603250"/>
          </a:xfrm>
        </p:grpSpPr>
        <p:pic>
          <p:nvPicPr>
            <p:cNvPr id="512" name="object 51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7498257" y="692996"/>
              <a:ext cx="261050" cy="74258"/>
            </a:xfrm>
            <a:prstGeom prst="rect">
              <a:avLst/>
            </a:prstGeom>
          </p:spPr>
        </p:pic>
        <p:sp>
          <p:nvSpPr>
            <p:cNvPr id="513" name="object 513"/>
            <p:cNvSpPr/>
            <p:nvPr/>
          </p:nvSpPr>
          <p:spPr>
            <a:xfrm>
              <a:off x="17418832" y="1289205"/>
              <a:ext cx="27940" cy="4445"/>
            </a:xfrm>
            <a:custGeom>
              <a:avLst/>
              <a:gdLst/>
              <a:ahLst/>
              <a:cxnLst/>
              <a:rect l="l" t="t" r="r" b="b"/>
              <a:pathLst>
                <a:path w="27940" h="4444">
                  <a:moveTo>
                    <a:pt x="25363" y="3917"/>
                  </a:moveTo>
                  <a:lnTo>
                    <a:pt x="2195" y="3917"/>
                  </a:lnTo>
                  <a:lnTo>
                    <a:pt x="979" y="3917"/>
                  </a:lnTo>
                  <a:lnTo>
                    <a:pt x="0" y="2938"/>
                  </a:lnTo>
                  <a:lnTo>
                    <a:pt x="0" y="1722"/>
                  </a:lnTo>
                  <a:lnTo>
                    <a:pt x="0" y="0"/>
                  </a:lnTo>
                  <a:lnTo>
                    <a:pt x="27569" y="0"/>
                  </a:lnTo>
                  <a:lnTo>
                    <a:pt x="27569" y="1722"/>
                  </a:lnTo>
                  <a:lnTo>
                    <a:pt x="27569" y="2938"/>
                  </a:lnTo>
                  <a:lnTo>
                    <a:pt x="26579" y="3917"/>
                  </a:lnTo>
                  <a:lnTo>
                    <a:pt x="25363" y="3917"/>
                  </a:lnTo>
                  <a:close/>
                </a:path>
              </a:pathLst>
            </a:custGeom>
            <a:ln w="5718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/>
            <p:cNvSpPr/>
            <p:nvPr/>
          </p:nvSpPr>
          <p:spPr>
            <a:xfrm>
              <a:off x="17384982" y="710196"/>
              <a:ext cx="0" cy="553720"/>
            </a:xfrm>
            <a:custGeom>
              <a:avLst/>
              <a:gdLst/>
              <a:ahLst/>
              <a:cxnLst/>
              <a:rect l="l" t="t" r="r" b="b"/>
              <a:pathLst>
                <a:path h="553719">
                  <a:moveTo>
                    <a:pt x="0" y="5535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/>
            <p:cNvSpPr/>
            <p:nvPr/>
          </p:nvSpPr>
          <p:spPr>
            <a:xfrm>
              <a:off x="17421761" y="709669"/>
              <a:ext cx="64135" cy="553720"/>
            </a:xfrm>
            <a:custGeom>
              <a:avLst/>
              <a:gdLst/>
              <a:ahLst/>
              <a:cxnLst/>
              <a:rect l="l" t="t" r="r" b="b"/>
              <a:pathLst>
                <a:path w="64134" h="553719">
                  <a:moveTo>
                    <a:pt x="58629" y="553512"/>
                  </a:moveTo>
                  <a:lnTo>
                    <a:pt x="60441" y="553512"/>
                  </a:lnTo>
                  <a:lnTo>
                    <a:pt x="62153" y="553140"/>
                  </a:lnTo>
                  <a:lnTo>
                    <a:pt x="63774" y="552600"/>
                  </a:lnTo>
                  <a:lnTo>
                    <a:pt x="37704" y="532213"/>
                  </a:lnTo>
                  <a:lnTo>
                    <a:pt x="17571" y="505940"/>
                  </a:lnTo>
                  <a:lnTo>
                    <a:pt x="4596" y="474993"/>
                  </a:lnTo>
                  <a:lnTo>
                    <a:pt x="0" y="440587"/>
                  </a:lnTo>
                  <a:lnTo>
                    <a:pt x="0" y="112935"/>
                  </a:lnTo>
                  <a:lnTo>
                    <a:pt x="4596" y="78524"/>
                  </a:lnTo>
                  <a:lnTo>
                    <a:pt x="17571" y="47578"/>
                  </a:lnTo>
                  <a:lnTo>
                    <a:pt x="37704" y="21307"/>
                  </a:lnTo>
                  <a:lnTo>
                    <a:pt x="63774" y="923"/>
                  </a:lnTo>
                  <a:lnTo>
                    <a:pt x="62153" y="371"/>
                  </a:lnTo>
                  <a:lnTo>
                    <a:pt x="60441" y="0"/>
                  </a:lnTo>
                  <a:lnTo>
                    <a:pt x="58629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/>
            <p:cNvSpPr/>
            <p:nvPr/>
          </p:nvSpPr>
          <p:spPr>
            <a:xfrm>
              <a:off x="17476250" y="730124"/>
              <a:ext cx="20320" cy="510540"/>
            </a:xfrm>
            <a:custGeom>
              <a:avLst/>
              <a:gdLst/>
              <a:ahLst/>
              <a:cxnLst/>
              <a:rect l="l" t="t" r="r" b="b"/>
              <a:pathLst>
                <a:path w="20319" h="510540">
                  <a:moveTo>
                    <a:pt x="20241" y="0"/>
                  </a:moveTo>
                  <a:lnTo>
                    <a:pt x="3119" y="35094"/>
                  </a:lnTo>
                  <a:lnTo>
                    <a:pt x="0" y="58314"/>
                  </a:lnTo>
                  <a:lnTo>
                    <a:pt x="0" y="452193"/>
                  </a:lnTo>
                  <a:lnTo>
                    <a:pt x="12259" y="496987"/>
                  </a:lnTo>
                  <a:lnTo>
                    <a:pt x="20241" y="510508"/>
                  </a:lnTo>
                  <a:lnTo>
                    <a:pt x="20241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/>
            <p:cNvSpPr/>
            <p:nvPr/>
          </p:nvSpPr>
          <p:spPr>
            <a:xfrm>
              <a:off x="16438082" y="951378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5">
                  <a:moveTo>
                    <a:pt x="9332" y="0"/>
                  </a:moveTo>
                  <a:lnTo>
                    <a:pt x="2690" y="0"/>
                  </a:lnTo>
                  <a:lnTo>
                    <a:pt x="0" y="2690"/>
                  </a:lnTo>
                  <a:lnTo>
                    <a:pt x="0" y="9332"/>
                  </a:lnTo>
                  <a:lnTo>
                    <a:pt x="2690" y="12023"/>
                  </a:lnTo>
                  <a:lnTo>
                    <a:pt x="9332" y="12023"/>
                  </a:lnTo>
                  <a:lnTo>
                    <a:pt x="12034" y="9332"/>
                  </a:lnTo>
                  <a:lnTo>
                    <a:pt x="12034" y="6011"/>
                  </a:lnTo>
                  <a:lnTo>
                    <a:pt x="12034" y="2690"/>
                  </a:lnTo>
                  <a:lnTo>
                    <a:pt x="9332" y="0"/>
                  </a:lnTo>
                  <a:close/>
                </a:path>
              </a:pathLst>
            </a:custGeom>
            <a:solidFill>
              <a:srgbClr val="369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/>
            <p:cNvSpPr/>
            <p:nvPr/>
          </p:nvSpPr>
          <p:spPr>
            <a:xfrm>
              <a:off x="16438082" y="102931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5">
                  <a:moveTo>
                    <a:pt x="9332" y="0"/>
                  </a:moveTo>
                  <a:lnTo>
                    <a:pt x="2690" y="0"/>
                  </a:lnTo>
                  <a:lnTo>
                    <a:pt x="0" y="2690"/>
                  </a:lnTo>
                  <a:lnTo>
                    <a:pt x="0" y="9332"/>
                  </a:lnTo>
                  <a:lnTo>
                    <a:pt x="2690" y="12023"/>
                  </a:lnTo>
                  <a:lnTo>
                    <a:pt x="9332" y="12023"/>
                  </a:lnTo>
                  <a:lnTo>
                    <a:pt x="12034" y="9332"/>
                  </a:lnTo>
                  <a:lnTo>
                    <a:pt x="12034" y="6011"/>
                  </a:lnTo>
                  <a:lnTo>
                    <a:pt x="12034" y="2690"/>
                  </a:lnTo>
                  <a:lnTo>
                    <a:pt x="9332" y="0"/>
                  </a:lnTo>
                  <a:close/>
                </a:path>
              </a:pathLst>
            </a:custGeom>
            <a:solidFill>
              <a:srgbClr val="C02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/>
            <p:cNvSpPr/>
            <p:nvPr/>
          </p:nvSpPr>
          <p:spPr>
            <a:xfrm>
              <a:off x="16438082" y="990312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5">
                  <a:moveTo>
                    <a:pt x="9332" y="0"/>
                  </a:moveTo>
                  <a:lnTo>
                    <a:pt x="2690" y="0"/>
                  </a:lnTo>
                  <a:lnTo>
                    <a:pt x="0" y="2690"/>
                  </a:lnTo>
                  <a:lnTo>
                    <a:pt x="0" y="9332"/>
                  </a:lnTo>
                  <a:lnTo>
                    <a:pt x="2690" y="12023"/>
                  </a:lnTo>
                  <a:lnTo>
                    <a:pt x="9332" y="12023"/>
                  </a:lnTo>
                  <a:lnTo>
                    <a:pt x="12034" y="9332"/>
                  </a:lnTo>
                  <a:lnTo>
                    <a:pt x="12034" y="6011"/>
                  </a:lnTo>
                  <a:lnTo>
                    <a:pt x="12034" y="2690"/>
                  </a:lnTo>
                  <a:lnTo>
                    <a:pt x="9332" y="0"/>
                  </a:lnTo>
                  <a:close/>
                </a:path>
              </a:pathLst>
            </a:custGeom>
            <a:solidFill>
              <a:srgbClr val="E6E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/>
            <p:cNvSpPr/>
            <p:nvPr/>
          </p:nvSpPr>
          <p:spPr>
            <a:xfrm>
              <a:off x="16430041" y="967774"/>
              <a:ext cx="28575" cy="83820"/>
            </a:xfrm>
            <a:custGeom>
              <a:avLst/>
              <a:gdLst/>
              <a:ahLst/>
              <a:cxnLst/>
              <a:rect l="l" t="t" r="r" b="b"/>
              <a:pathLst>
                <a:path w="28575" h="83819">
                  <a:moveTo>
                    <a:pt x="5600" y="44424"/>
                  </a:moveTo>
                  <a:lnTo>
                    <a:pt x="4940" y="42964"/>
                  </a:lnTo>
                  <a:lnTo>
                    <a:pt x="4724" y="42494"/>
                  </a:lnTo>
                  <a:lnTo>
                    <a:pt x="4114" y="41173"/>
                  </a:lnTo>
                  <a:lnTo>
                    <a:pt x="4114" y="42494"/>
                  </a:lnTo>
                  <a:lnTo>
                    <a:pt x="1473" y="42494"/>
                  </a:lnTo>
                  <a:lnTo>
                    <a:pt x="2794" y="39535"/>
                  </a:lnTo>
                  <a:lnTo>
                    <a:pt x="4114" y="42494"/>
                  </a:lnTo>
                  <a:lnTo>
                    <a:pt x="4114" y="41173"/>
                  </a:lnTo>
                  <a:lnTo>
                    <a:pt x="3365" y="39535"/>
                  </a:lnTo>
                  <a:lnTo>
                    <a:pt x="3098" y="38938"/>
                  </a:lnTo>
                  <a:lnTo>
                    <a:pt x="2501" y="38938"/>
                  </a:lnTo>
                  <a:lnTo>
                    <a:pt x="0" y="44424"/>
                  </a:lnTo>
                  <a:lnTo>
                    <a:pt x="596" y="44424"/>
                  </a:lnTo>
                  <a:lnTo>
                    <a:pt x="1257" y="42964"/>
                  </a:lnTo>
                  <a:lnTo>
                    <a:pt x="4330" y="42964"/>
                  </a:lnTo>
                  <a:lnTo>
                    <a:pt x="4991" y="44424"/>
                  </a:lnTo>
                  <a:lnTo>
                    <a:pt x="5600" y="44424"/>
                  </a:lnTo>
                  <a:close/>
                </a:path>
                <a:path w="28575" h="83819">
                  <a:moveTo>
                    <a:pt x="5778" y="78117"/>
                  </a:moveTo>
                  <a:lnTo>
                    <a:pt x="2006" y="78117"/>
                  </a:lnTo>
                  <a:lnTo>
                    <a:pt x="2006" y="83604"/>
                  </a:lnTo>
                  <a:lnTo>
                    <a:pt x="2590" y="83604"/>
                  </a:lnTo>
                  <a:lnTo>
                    <a:pt x="2590" y="81280"/>
                  </a:lnTo>
                  <a:lnTo>
                    <a:pt x="5435" y="81280"/>
                  </a:lnTo>
                  <a:lnTo>
                    <a:pt x="5435" y="80772"/>
                  </a:lnTo>
                  <a:lnTo>
                    <a:pt x="2590" y="80772"/>
                  </a:lnTo>
                  <a:lnTo>
                    <a:pt x="2590" y="78613"/>
                  </a:lnTo>
                  <a:lnTo>
                    <a:pt x="5778" y="78613"/>
                  </a:lnTo>
                  <a:lnTo>
                    <a:pt x="5778" y="78117"/>
                  </a:lnTo>
                  <a:close/>
                </a:path>
                <a:path w="28575" h="83819">
                  <a:moveTo>
                    <a:pt x="10160" y="43929"/>
                  </a:moveTo>
                  <a:lnTo>
                    <a:pt x="7073" y="43929"/>
                  </a:lnTo>
                  <a:lnTo>
                    <a:pt x="7073" y="38938"/>
                  </a:lnTo>
                  <a:lnTo>
                    <a:pt x="6502" y="38938"/>
                  </a:lnTo>
                  <a:lnTo>
                    <a:pt x="6502" y="44424"/>
                  </a:lnTo>
                  <a:lnTo>
                    <a:pt x="10160" y="44424"/>
                  </a:lnTo>
                  <a:lnTo>
                    <a:pt x="10160" y="43929"/>
                  </a:lnTo>
                  <a:close/>
                </a:path>
                <a:path w="28575" h="83819">
                  <a:moveTo>
                    <a:pt x="10210" y="5499"/>
                  </a:moveTo>
                  <a:lnTo>
                    <a:pt x="8953" y="3733"/>
                  </a:lnTo>
                  <a:lnTo>
                    <a:pt x="8877" y="3606"/>
                  </a:lnTo>
                  <a:lnTo>
                    <a:pt x="9677" y="3352"/>
                  </a:lnTo>
                  <a:lnTo>
                    <a:pt x="10134" y="2755"/>
                  </a:lnTo>
                  <a:lnTo>
                    <a:pt x="10134" y="698"/>
                  </a:lnTo>
                  <a:lnTo>
                    <a:pt x="9880" y="495"/>
                  </a:lnTo>
                  <a:lnTo>
                    <a:pt x="9550" y="228"/>
                  </a:lnTo>
                  <a:lnTo>
                    <a:pt x="9550" y="1003"/>
                  </a:lnTo>
                  <a:lnTo>
                    <a:pt x="9550" y="2755"/>
                  </a:lnTo>
                  <a:lnTo>
                    <a:pt x="8966" y="3263"/>
                  </a:lnTo>
                  <a:lnTo>
                    <a:pt x="6388" y="3263"/>
                  </a:lnTo>
                  <a:lnTo>
                    <a:pt x="6388" y="495"/>
                  </a:lnTo>
                  <a:lnTo>
                    <a:pt x="8966" y="495"/>
                  </a:lnTo>
                  <a:lnTo>
                    <a:pt x="9550" y="1003"/>
                  </a:lnTo>
                  <a:lnTo>
                    <a:pt x="9550" y="228"/>
                  </a:lnTo>
                  <a:lnTo>
                    <a:pt x="9271" y="0"/>
                  </a:lnTo>
                  <a:lnTo>
                    <a:pt x="5816" y="0"/>
                  </a:lnTo>
                  <a:lnTo>
                    <a:pt x="5816" y="5499"/>
                  </a:lnTo>
                  <a:lnTo>
                    <a:pt x="6388" y="5499"/>
                  </a:lnTo>
                  <a:lnTo>
                    <a:pt x="6388" y="3759"/>
                  </a:lnTo>
                  <a:lnTo>
                    <a:pt x="8178" y="3759"/>
                  </a:lnTo>
                  <a:lnTo>
                    <a:pt x="8318" y="3733"/>
                  </a:lnTo>
                  <a:lnTo>
                    <a:pt x="9575" y="5499"/>
                  </a:lnTo>
                  <a:lnTo>
                    <a:pt x="10210" y="5499"/>
                  </a:lnTo>
                  <a:close/>
                </a:path>
                <a:path w="28575" h="83819">
                  <a:moveTo>
                    <a:pt x="11430" y="83616"/>
                  </a:moveTo>
                  <a:lnTo>
                    <a:pt x="10756" y="82130"/>
                  </a:lnTo>
                  <a:lnTo>
                    <a:pt x="10541" y="81661"/>
                  </a:lnTo>
                  <a:lnTo>
                    <a:pt x="9944" y="80352"/>
                  </a:lnTo>
                  <a:lnTo>
                    <a:pt x="9944" y="81661"/>
                  </a:lnTo>
                  <a:lnTo>
                    <a:pt x="7302" y="81661"/>
                  </a:lnTo>
                  <a:lnTo>
                    <a:pt x="8623" y="78701"/>
                  </a:lnTo>
                  <a:lnTo>
                    <a:pt x="9944" y="81661"/>
                  </a:lnTo>
                  <a:lnTo>
                    <a:pt x="9944" y="80352"/>
                  </a:lnTo>
                  <a:lnTo>
                    <a:pt x="9194" y="78701"/>
                  </a:lnTo>
                  <a:lnTo>
                    <a:pt x="8915" y="78105"/>
                  </a:lnTo>
                  <a:lnTo>
                    <a:pt x="8343" y="78105"/>
                  </a:lnTo>
                  <a:lnTo>
                    <a:pt x="5829" y="83616"/>
                  </a:lnTo>
                  <a:lnTo>
                    <a:pt x="6426" y="83616"/>
                  </a:lnTo>
                  <a:lnTo>
                    <a:pt x="7099" y="82130"/>
                  </a:lnTo>
                  <a:lnTo>
                    <a:pt x="10160" y="82130"/>
                  </a:lnTo>
                  <a:lnTo>
                    <a:pt x="10820" y="83616"/>
                  </a:lnTo>
                  <a:lnTo>
                    <a:pt x="11430" y="83616"/>
                  </a:lnTo>
                  <a:close/>
                </a:path>
                <a:path w="28575" h="83819">
                  <a:moveTo>
                    <a:pt x="15849" y="44424"/>
                  </a:moveTo>
                  <a:lnTo>
                    <a:pt x="15189" y="42964"/>
                  </a:lnTo>
                  <a:lnTo>
                    <a:pt x="14973" y="42494"/>
                  </a:lnTo>
                  <a:lnTo>
                    <a:pt x="14363" y="41173"/>
                  </a:lnTo>
                  <a:lnTo>
                    <a:pt x="14363" y="42494"/>
                  </a:lnTo>
                  <a:lnTo>
                    <a:pt x="11734" y="42494"/>
                  </a:lnTo>
                  <a:lnTo>
                    <a:pt x="13055" y="39535"/>
                  </a:lnTo>
                  <a:lnTo>
                    <a:pt x="14363" y="42494"/>
                  </a:lnTo>
                  <a:lnTo>
                    <a:pt x="14363" y="41173"/>
                  </a:lnTo>
                  <a:lnTo>
                    <a:pt x="13614" y="39535"/>
                  </a:lnTo>
                  <a:lnTo>
                    <a:pt x="13347" y="38938"/>
                  </a:lnTo>
                  <a:lnTo>
                    <a:pt x="12763" y="38938"/>
                  </a:lnTo>
                  <a:lnTo>
                    <a:pt x="10248" y="44424"/>
                  </a:lnTo>
                  <a:lnTo>
                    <a:pt x="10858" y="44424"/>
                  </a:lnTo>
                  <a:lnTo>
                    <a:pt x="11518" y="42964"/>
                  </a:lnTo>
                  <a:lnTo>
                    <a:pt x="14579" y="42964"/>
                  </a:lnTo>
                  <a:lnTo>
                    <a:pt x="15240" y="44424"/>
                  </a:lnTo>
                  <a:lnTo>
                    <a:pt x="15849" y="44424"/>
                  </a:lnTo>
                  <a:close/>
                </a:path>
                <a:path w="28575" h="83819">
                  <a:moveTo>
                    <a:pt x="15951" y="0"/>
                  </a:moveTo>
                  <a:lnTo>
                    <a:pt x="15392" y="0"/>
                  </a:lnTo>
                  <a:lnTo>
                    <a:pt x="15392" y="4432"/>
                  </a:lnTo>
                  <a:lnTo>
                    <a:pt x="14782" y="5029"/>
                  </a:lnTo>
                  <a:lnTo>
                    <a:pt x="12636" y="5029"/>
                  </a:lnTo>
                  <a:lnTo>
                    <a:pt x="12026" y="4432"/>
                  </a:lnTo>
                  <a:lnTo>
                    <a:pt x="12026" y="0"/>
                  </a:lnTo>
                  <a:lnTo>
                    <a:pt x="11442" y="0"/>
                  </a:lnTo>
                  <a:lnTo>
                    <a:pt x="11442" y="3149"/>
                  </a:lnTo>
                  <a:lnTo>
                    <a:pt x="11442" y="4737"/>
                  </a:lnTo>
                  <a:lnTo>
                    <a:pt x="12293" y="5562"/>
                  </a:lnTo>
                  <a:lnTo>
                    <a:pt x="15113" y="5562"/>
                  </a:lnTo>
                  <a:lnTo>
                    <a:pt x="15951" y="4737"/>
                  </a:lnTo>
                  <a:lnTo>
                    <a:pt x="15951" y="0"/>
                  </a:lnTo>
                  <a:close/>
                </a:path>
                <a:path w="28575" h="83819">
                  <a:moveTo>
                    <a:pt x="16675" y="78105"/>
                  </a:moveTo>
                  <a:lnTo>
                    <a:pt x="16116" y="78105"/>
                  </a:lnTo>
                  <a:lnTo>
                    <a:pt x="16116" y="82537"/>
                  </a:lnTo>
                  <a:lnTo>
                    <a:pt x="15506" y="83134"/>
                  </a:lnTo>
                  <a:lnTo>
                    <a:pt x="13360" y="83134"/>
                  </a:lnTo>
                  <a:lnTo>
                    <a:pt x="12750" y="82537"/>
                  </a:lnTo>
                  <a:lnTo>
                    <a:pt x="12750" y="78105"/>
                  </a:lnTo>
                  <a:lnTo>
                    <a:pt x="12166" y="78105"/>
                  </a:lnTo>
                  <a:lnTo>
                    <a:pt x="12166" y="81254"/>
                  </a:lnTo>
                  <a:lnTo>
                    <a:pt x="12166" y="82829"/>
                  </a:lnTo>
                  <a:lnTo>
                    <a:pt x="13017" y="83654"/>
                  </a:lnTo>
                  <a:lnTo>
                    <a:pt x="15836" y="83654"/>
                  </a:lnTo>
                  <a:lnTo>
                    <a:pt x="16675" y="82829"/>
                  </a:lnTo>
                  <a:lnTo>
                    <a:pt x="16675" y="78105"/>
                  </a:lnTo>
                  <a:close/>
                </a:path>
                <a:path w="28575" h="83819">
                  <a:moveTo>
                    <a:pt x="21132" y="44437"/>
                  </a:moveTo>
                  <a:lnTo>
                    <a:pt x="19888" y="42672"/>
                  </a:lnTo>
                  <a:lnTo>
                    <a:pt x="19799" y="42545"/>
                  </a:lnTo>
                  <a:lnTo>
                    <a:pt x="20612" y="42278"/>
                  </a:lnTo>
                  <a:lnTo>
                    <a:pt x="21056" y="41681"/>
                  </a:lnTo>
                  <a:lnTo>
                    <a:pt x="21056" y="39636"/>
                  </a:lnTo>
                  <a:lnTo>
                    <a:pt x="20815" y="39433"/>
                  </a:lnTo>
                  <a:lnTo>
                    <a:pt x="20472" y="39166"/>
                  </a:lnTo>
                  <a:lnTo>
                    <a:pt x="20472" y="39941"/>
                  </a:lnTo>
                  <a:lnTo>
                    <a:pt x="20472" y="41681"/>
                  </a:lnTo>
                  <a:lnTo>
                    <a:pt x="19900" y="42189"/>
                  </a:lnTo>
                  <a:lnTo>
                    <a:pt x="17335" y="42189"/>
                  </a:lnTo>
                  <a:lnTo>
                    <a:pt x="17335" y="39433"/>
                  </a:lnTo>
                  <a:lnTo>
                    <a:pt x="19900" y="39433"/>
                  </a:lnTo>
                  <a:lnTo>
                    <a:pt x="20472" y="39941"/>
                  </a:lnTo>
                  <a:lnTo>
                    <a:pt x="20472" y="39166"/>
                  </a:lnTo>
                  <a:lnTo>
                    <a:pt x="20205" y="38938"/>
                  </a:lnTo>
                  <a:lnTo>
                    <a:pt x="16751" y="38938"/>
                  </a:lnTo>
                  <a:lnTo>
                    <a:pt x="16751" y="44437"/>
                  </a:lnTo>
                  <a:lnTo>
                    <a:pt x="17335" y="44437"/>
                  </a:lnTo>
                  <a:lnTo>
                    <a:pt x="17335" y="42684"/>
                  </a:lnTo>
                  <a:lnTo>
                    <a:pt x="18961" y="42684"/>
                  </a:lnTo>
                  <a:lnTo>
                    <a:pt x="19240" y="42672"/>
                  </a:lnTo>
                  <a:lnTo>
                    <a:pt x="20510" y="44437"/>
                  </a:lnTo>
                  <a:lnTo>
                    <a:pt x="21132" y="44437"/>
                  </a:lnTo>
                  <a:close/>
                </a:path>
                <a:path w="28575" h="83819">
                  <a:moveTo>
                    <a:pt x="22085" y="83108"/>
                  </a:moveTo>
                  <a:lnTo>
                    <a:pt x="18999" y="83108"/>
                  </a:lnTo>
                  <a:lnTo>
                    <a:pt x="18999" y="78105"/>
                  </a:lnTo>
                  <a:lnTo>
                    <a:pt x="18415" y="78105"/>
                  </a:lnTo>
                  <a:lnTo>
                    <a:pt x="18415" y="83604"/>
                  </a:lnTo>
                  <a:lnTo>
                    <a:pt x="22085" y="83604"/>
                  </a:lnTo>
                  <a:lnTo>
                    <a:pt x="22085" y="83108"/>
                  </a:lnTo>
                  <a:close/>
                </a:path>
                <a:path w="28575" h="83819">
                  <a:moveTo>
                    <a:pt x="22301" y="0"/>
                  </a:moveTo>
                  <a:lnTo>
                    <a:pt x="21717" y="0"/>
                  </a:lnTo>
                  <a:lnTo>
                    <a:pt x="21717" y="4457"/>
                  </a:lnTo>
                  <a:lnTo>
                    <a:pt x="18173" y="0"/>
                  </a:lnTo>
                  <a:lnTo>
                    <a:pt x="17691" y="0"/>
                  </a:lnTo>
                  <a:lnTo>
                    <a:pt x="17691" y="5511"/>
                  </a:lnTo>
                  <a:lnTo>
                    <a:pt x="18275" y="5511"/>
                  </a:lnTo>
                  <a:lnTo>
                    <a:pt x="18275" y="1041"/>
                  </a:lnTo>
                  <a:lnTo>
                    <a:pt x="21805" y="5511"/>
                  </a:lnTo>
                  <a:lnTo>
                    <a:pt x="22301" y="5511"/>
                  </a:lnTo>
                  <a:lnTo>
                    <a:pt x="22301" y="0"/>
                  </a:lnTo>
                  <a:close/>
                </a:path>
                <a:path w="28575" h="83819">
                  <a:moveTo>
                    <a:pt x="26098" y="78117"/>
                  </a:moveTo>
                  <a:lnTo>
                    <a:pt x="21653" y="78117"/>
                  </a:lnTo>
                  <a:lnTo>
                    <a:pt x="21653" y="78613"/>
                  </a:lnTo>
                  <a:lnTo>
                    <a:pt x="23596" y="78613"/>
                  </a:lnTo>
                  <a:lnTo>
                    <a:pt x="23596" y="83604"/>
                  </a:lnTo>
                  <a:lnTo>
                    <a:pt x="24180" y="83604"/>
                  </a:lnTo>
                  <a:lnTo>
                    <a:pt x="24180" y="78613"/>
                  </a:lnTo>
                  <a:lnTo>
                    <a:pt x="26098" y="78613"/>
                  </a:lnTo>
                  <a:lnTo>
                    <a:pt x="26098" y="78117"/>
                  </a:lnTo>
                  <a:close/>
                </a:path>
                <a:path w="28575" h="83819">
                  <a:moveTo>
                    <a:pt x="28130" y="38938"/>
                  </a:moveTo>
                  <a:lnTo>
                    <a:pt x="27660" y="38938"/>
                  </a:lnTo>
                  <a:lnTo>
                    <a:pt x="25273" y="43014"/>
                  </a:lnTo>
                  <a:lnTo>
                    <a:pt x="22898" y="38938"/>
                  </a:lnTo>
                  <a:lnTo>
                    <a:pt x="22415" y="38938"/>
                  </a:lnTo>
                  <a:lnTo>
                    <a:pt x="22415" y="44424"/>
                  </a:lnTo>
                  <a:lnTo>
                    <a:pt x="22974" y="44424"/>
                  </a:lnTo>
                  <a:lnTo>
                    <a:pt x="22974" y="40068"/>
                  </a:lnTo>
                  <a:lnTo>
                    <a:pt x="25133" y="43738"/>
                  </a:lnTo>
                  <a:lnTo>
                    <a:pt x="25400" y="43738"/>
                  </a:lnTo>
                  <a:lnTo>
                    <a:pt x="27559" y="40043"/>
                  </a:lnTo>
                  <a:lnTo>
                    <a:pt x="27559" y="44424"/>
                  </a:lnTo>
                  <a:lnTo>
                    <a:pt x="28130" y="44424"/>
                  </a:lnTo>
                  <a:lnTo>
                    <a:pt x="28130" y="38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/>
            <p:cNvSpPr/>
            <p:nvPr/>
          </p:nvSpPr>
          <p:spPr>
            <a:xfrm>
              <a:off x="16446080" y="1289205"/>
              <a:ext cx="27940" cy="4445"/>
            </a:xfrm>
            <a:custGeom>
              <a:avLst/>
              <a:gdLst/>
              <a:ahLst/>
              <a:cxnLst/>
              <a:rect l="l" t="t" r="r" b="b"/>
              <a:pathLst>
                <a:path w="27940" h="4444">
                  <a:moveTo>
                    <a:pt x="25374" y="3917"/>
                  </a:moveTo>
                  <a:lnTo>
                    <a:pt x="2206" y="3917"/>
                  </a:lnTo>
                  <a:lnTo>
                    <a:pt x="979" y="3917"/>
                  </a:lnTo>
                  <a:lnTo>
                    <a:pt x="0" y="2938"/>
                  </a:lnTo>
                  <a:lnTo>
                    <a:pt x="0" y="1722"/>
                  </a:lnTo>
                  <a:lnTo>
                    <a:pt x="0" y="0"/>
                  </a:lnTo>
                  <a:lnTo>
                    <a:pt x="27569" y="0"/>
                  </a:lnTo>
                  <a:lnTo>
                    <a:pt x="27569" y="1722"/>
                  </a:lnTo>
                  <a:lnTo>
                    <a:pt x="27569" y="2938"/>
                  </a:lnTo>
                  <a:lnTo>
                    <a:pt x="26590" y="3917"/>
                  </a:lnTo>
                  <a:lnTo>
                    <a:pt x="25374" y="3917"/>
                  </a:lnTo>
                  <a:close/>
                </a:path>
              </a:pathLst>
            </a:custGeom>
            <a:ln w="5718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/>
            <p:cNvSpPr/>
            <p:nvPr/>
          </p:nvSpPr>
          <p:spPr>
            <a:xfrm>
              <a:off x="16510433" y="709671"/>
              <a:ext cx="0" cy="553720"/>
            </a:xfrm>
            <a:custGeom>
              <a:avLst/>
              <a:gdLst/>
              <a:ahLst/>
              <a:cxnLst/>
              <a:rect l="l" t="t" r="r" b="b"/>
              <a:pathLst>
                <a:path h="553719">
                  <a:moveTo>
                    <a:pt x="0" y="0"/>
                  </a:moveTo>
                  <a:lnTo>
                    <a:pt x="0" y="553512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/>
            <p:cNvSpPr/>
            <p:nvPr/>
          </p:nvSpPr>
          <p:spPr>
            <a:xfrm>
              <a:off x="16409874" y="710197"/>
              <a:ext cx="64135" cy="553720"/>
            </a:xfrm>
            <a:custGeom>
              <a:avLst/>
              <a:gdLst/>
              <a:ahLst/>
              <a:cxnLst/>
              <a:rect l="l" t="t" r="r" b="b"/>
              <a:pathLst>
                <a:path w="64134" h="553719">
                  <a:moveTo>
                    <a:pt x="5144" y="0"/>
                  </a:moveTo>
                  <a:lnTo>
                    <a:pt x="3332" y="0"/>
                  </a:lnTo>
                  <a:lnTo>
                    <a:pt x="1632" y="371"/>
                  </a:lnTo>
                  <a:lnTo>
                    <a:pt x="0" y="923"/>
                  </a:lnTo>
                  <a:lnTo>
                    <a:pt x="26074" y="21303"/>
                  </a:lnTo>
                  <a:lnTo>
                    <a:pt x="46206" y="47573"/>
                  </a:lnTo>
                  <a:lnTo>
                    <a:pt x="59179" y="78518"/>
                  </a:lnTo>
                  <a:lnTo>
                    <a:pt x="63774" y="112924"/>
                  </a:lnTo>
                  <a:lnTo>
                    <a:pt x="63774" y="440587"/>
                  </a:lnTo>
                  <a:lnTo>
                    <a:pt x="59179" y="474993"/>
                  </a:lnTo>
                  <a:lnTo>
                    <a:pt x="46206" y="505940"/>
                  </a:lnTo>
                  <a:lnTo>
                    <a:pt x="26074" y="532213"/>
                  </a:lnTo>
                  <a:lnTo>
                    <a:pt x="0" y="552600"/>
                  </a:lnTo>
                  <a:lnTo>
                    <a:pt x="1632" y="553140"/>
                  </a:lnTo>
                  <a:lnTo>
                    <a:pt x="3343" y="553512"/>
                  </a:lnTo>
                  <a:lnTo>
                    <a:pt x="5144" y="553512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/>
            <p:cNvSpPr/>
            <p:nvPr/>
          </p:nvSpPr>
          <p:spPr>
            <a:xfrm>
              <a:off x="16398923" y="732746"/>
              <a:ext cx="20320" cy="510540"/>
            </a:xfrm>
            <a:custGeom>
              <a:avLst/>
              <a:gdLst/>
              <a:ahLst/>
              <a:cxnLst/>
              <a:rect l="l" t="t" r="r" b="b"/>
              <a:pathLst>
                <a:path w="20319" h="510540">
                  <a:moveTo>
                    <a:pt x="0" y="0"/>
                  </a:moveTo>
                  <a:lnTo>
                    <a:pt x="0" y="510508"/>
                  </a:lnTo>
                  <a:lnTo>
                    <a:pt x="7981" y="496999"/>
                  </a:lnTo>
                  <a:lnTo>
                    <a:pt x="13283" y="486486"/>
                  </a:lnTo>
                  <a:lnTo>
                    <a:pt x="17121" y="475415"/>
                  </a:lnTo>
                  <a:lnTo>
                    <a:pt x="19454" y="463934"/>
                  </a:lnTo>
                  <a:lnTo>
                    <a:pt x="20241" y="452193"/>
                  </a:lnTo>
                  <a:lnTo>
                    <a:pt x="20241" y="58314"/>
                  </a:lnTo>
                  <a:lnTo>
                    <a:pt x="7981" y="13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/>
            <p:cNvSpPr/>
            <p:nvPr/>
          </p:nvSpPr>
          <p:spPr>
            <a:xfrm>
              <a:off x="16743456" y="968946"/>
              <a:ext cx="405765" cy="44450"/>
            </a:xfrm>
            <a:custGeom>
              <a:avLst/>
              <a:gdLst/>
              <a:ahLst/>
              <a:cxnLst/>
              <a:rect l="l" t="t" r="r" b="b"/>
              <a:pathLst>
                <a:path w="405765" h="44450">
                  <a:moveTo>
                    <a:pt x="121750" y="0"/>
                  </a:moveTo>
                  <a:lnTo>
                    <a:pt x="121750" y="33525"/>
                  </a:lnTo>
                  <a:lnTo>
                    <a:pt x="126439" y="38973"/>
                  </a:lnTo>
                  <a:lnTo>
                    <a:pt x="131972" y="42643"/>
                  </a:lnTo>
                  <a:lnTo>
                    <a:pt x="139019" y="44230"/>
                  </a:lnTo>
                  <a:lnTo>
                    <a:pt x="163133" y="44230"/>
                  </a:lnTo>
                  <a:lnTo>
                    <a:pt x="170191" y="42621"/>
                  </a:lnTo>
                  <a:lnTo>
                    <a:pt x="175717" y="38962"/>
                  </a:lnTo>
                  <a:lnTo>
                    <a:pt x="178113" y="36181"/>
                  </a:lnTo>
                  <a:lnTo>
                    <a:pt x="140922" y="36181"/>
                  </a:lnTo>
                  <a:lnTo>
                    <a:pt x="137691" y="35393"/>
                  </a:lnTo>
                  <a:lnTo>
                    <a:pt x="134302" y="33806"/>
                  </a:lnTo>
                  <a:lnTo>
                    <a:pt x="132208" y="31104"/>
                  </a:lnTo>
                  <a:lnTo>
                    <a:pt x="132208" y="3354"/>
                  </a:lnTo>
                  <a:lnTo>
                    <a:pt x="121750" y="0"/>
                  </a:lnTo>
                  <a:close/>
                </a:path>
                <a:path w="405765" h="44450">
                  <a:moveTo>
                    <a:pt x="180402" y="0"/>
                  </a:moveTo>
                  <a:lnTo>
                    <a:pt x="169944" y="3354"/>
                  </a:lnTo>
                  <a:lnTo>
                    <a:pt x="169944" y="31104"/>
                  </a:lnTo>
                  <a:lnTo>
                    <a:pt x="167861" y="33806"/>
                  </a:lnTo>
                  <a:lnTo>
                    <a:pt x="164461" y="35393"/>
                  </a:lnTo>
                  <a:lnTo>
                    <a:pt x="161219" y="36181"/>
                  </a:lnTo>
                  <a:lnTo>
                    <a:pt x="178113" y="36181"/>
                  </a:lnTo>
                  <a:lnTo>
                    <a:pt x="180402" y="33525"/>
                  </a:lnTo>
                  <a:lnTo>
                    <a:pt x="180402" y="0"/>
                  </a:lnTo>
                  <a:close/>
                </a:path>
                <a:path w="405765" h="44450">
                  <a:moveTo>
                    <a:pt x="0" y="2060"/>
                  </a:moveTo>
                  <a:lnTo>
                    <a:pt x="0" y="43499"/>
                  </a:lnTo>
                  <a:lnTo>
                    <a:pt x="41484" y="43499"/>
                  </a:lnTo>
                  <a:lnTo>
                    <a:pt x="46887" y="42576"/>
                  </a:lnTo>
                  <a:lnTo>
                    <a:pt x="52843" y="39153"/>
                  </a:lnTo>
                  <a:lnTo>
                    <a:pt x="52843" y="37217"/>
                  </a:lnTo>
                  <a:lnTo>
                    <a:pt x="11235" y="37217"/>
                  </a:lnTo>
                  <a:lnTo>
                    <a:pt x="11169" y="7801"/>
                  </a:lnTo>
                  <a:lnTo>
                    <a:pt x="0" y="2060"/>
                  </a:lnTo>
                  <a:close/>
                </a:path>
                <a:path w="405765" h="44450">
                  <a:moveTo>
                    <a:pt x="37791" y="247"/>
                  </a:moveTo>
                  <a:lnTo>
                    <a:pt x="945" y="247"/>
                  </a:lnTo>
                  <a:lnTo>
                    <a:pt x="13070" y="6540"/>
                  </a:lnTo>
                  <a:lnTo>
                    <a:pt x="34391" y="6540"/>
                  </a:lnTo>
                  <a:lnTo>
                    <a:pt x="38455" y="6619"/>
                  </a:lnTo>
                  <a:lnTo>
                    <a:pt x="42182" y="7801"/>
                  </a:lnTo>
                  <a:lnTo>
                    <a:pt x="42182" y="15816"/>
                  </a:lnTo>
                  <a:lnTo>
                    <a:pt x="38410" y="16931"/>
                  </a:lnTo>
                  <a:lnTo>
                    <a:pt x="34436" y="17156"/>
                  </a:lnTo>
                  <a:lnTo>
                    <a:pt x="13362" y="17167"/>
                  </a:lnTo>
                  <a:lnTo>
                    <a:pt x="13362" y="24789"/>
                  </a:lnTo>
                  <a:lnTo>
                    <a:pt x="34403" y="24800"/>
                  </a:lnTo>
                  <a:lnTo>
                    <a:pt x="39739" y="25138"/>
                  </a:lnTo>
                  <a:lnTo>
                    <a:pt x="43791" y="26624"/>
                  </a:lnTo>
                  <a:lnTo>
                    <a:pt x="43791" y="35416"/>
                  </a:lnTo>
                  <a:lnTo>
                    <a:pt x="39142" y="36924"/>
                  </a:lnTo>
                  <a:lnTo>
                    <a:pt x="35405" y="37217"/>
                  </a:lnTo>
                  <a:lnTo>
                    <a:pt x="52843" y="37217"/>
                  </a:lnTo>
                  <a:lnTo>
                    <a:pt x="52843" y="23550"/>
                  </a:lnTo>
                  <a:lnTo>
                    <a:pt x="50974" y="22166"/>
                  </a:lnTo>
                  <a:lnTo>
                    <a:pt x="48846" y="21197"/>
                  </a:lnTo>
                  <a:lnTo>
                    <a:pt x="46516" y="20500"/>
                  </a:lnTo>
                  <a:lnTo>
                    <a:pt x="48407" y="19948"/>
                  </a:lnTo>
                  <a:lnTo>
                    <a:pt x="49916" y="19216"/>
                  </a:lnTo>
                  <a:lnTo>
                    <a:pt x="51503" y="18124"/>
                  </a:lnTo>
                  <a:lnTo>
                    <a:pt x="51503" y="4063"/>
                  </a:lnTo>
                  <a:lnTo>
                    <a:pt x="44782" y="1238"/>
                  </a:lnTo>
                  <a:lnTo>
                    <a:pt x="37791" y="247"/>
                  </a:lnTo>
                  <a:close/>
                </a:path>
                <a:path w="405765" h="44450">
                  <a:moveTo>
                    <a:pt x="405756" y="247"/>
                  </a:moveTo>
                  <a:lnTo>
                    <a:pt x="394521" y="247"/>
                  </a:lnTo>
                  <a:lnTo>
                    <a:pt x="394521" y="43499"/>
                  </a:lnTo>
                  <a:lnTo>
                    <a:pt x="405756" y="43499"/>
                  </a:lnTo>
                  <a:lnTo>
                    <a:pt x="405756" y="247"/>
                  </a:lnTo>
                  <a:close/>
                </a:path>
                <a:path w="405765" h="44450">
                  <a:moveTo>
                    <a:pt x="361131" y="6529"/>
                  </a:moveTo>
                  <a:lnTo>
                    <a:pt x="349885" y="6529"/>
                  </a:lnTo>
                  <a:lnTo>
                    <a:pt x="349885" y="43499"/>
                  </a:lnTo>
                  <a:lnTo>
                    <a:pt x="361131" y="43499"/>
                  </a:lnTo>
                  <a:lnTo>
                    <a:pt x="361131" y="6529"/>
                  </a:lnTo>
                  <a:close/>
                </a:path>
                <a:path w="405765" h="44450">
                  <a:moveTo>
                    <a:pt x="386539" y="247"/>
                  </a:moveTo>
                  <a:lnTo>
                    <a:pt x="324476" y="247"/>
                  </a:lnTo>
                  <a:lnTo>
                    <a:pt x="330375" y="6529"/>
                  </a:lnTo>
                  <a:lnTo>
                    <a:pt x="380640" y="6529"/>
                  </a:lnTo>
                  <a:lnTo>
                    <a:pt x="386539" y="247"/>
                  </a:lnTo>
                  <a:close/>
                </a:path>
                <a:path w="405765" h="44450">
                  <a:moveTo>
                    <a:pt x="293203" y="6529"/>
                  </a:moveTo>
                  <a:lnTo>
                    <a:pt x="281968" y="6529"/>
                  </a:lnTo>
                  <a:lnTo>
                    <a:pt x="281968" y="43499"/>
                  </a:lnTo>
                  <a:lnTo>
                    <a:pt x="293203" y="43499"/>
                  </a:lnTo>
                  <a:lnTo>
                    <a:pt x="293203" y="6529"/>
                  </a:lnTo>
                  <a:close/>
                </a:path>
                <a:path w="405765" h="44450">
                  <a:moveTo>
                    <a:pt x="318622" y="247"/>
                  </a:moveTo>
                  <a:lnTo>
                    <a:pt x="256548" y="247"/>
                  </a:lnTo>
                  <a:lnTo>
                    <a:pt x="262447" y="6529"/>
                  </a:lnTo>
                  <a:lnTo>
                    <a:pt x="312723" y="6529"/>
                  </a:lnTo>
                  <a:lnTo>
                    <a:pt x="318622" y="247"/>
                  </a:lnTo>
                  <a:close/>
                </a:path>
                <a:path w="405765" h="44450">
                  <a:moveTo>
                    <a:pt x="249861" y="247"/>
                  </a:moveTo>
                  <a:lnTo>
                    <a:pt x="193652" y="247"/>
                  </a:lnTo>
                  <a:lnTo>
                    <a:pt x="193652" y="43499"/>
                  </a:lnTo>
                  <a:lnTo>
                    <a:pt x="251696" y="43499"/>
                  </a:lnTo>
                  <a:lnTo>
                    <a:pt x="244660" y="37217"/>
                  </a:lnTo>
                  <a:lnTo>
                    <a:pt x="204887" y="37217"/>
                  </a:lnTo>
                  <a:lnTo>
                    <a:pt x="204887" y="24305"/>
                  </a:lnTo>
                  <a:lnTo>
                    <a:pt x="243658" y="24305"/>
                  </a:lnTo>
                  <a:lnTo>
                    <a:pt x="243658" y="18012"/>
                  </a:lnTo>
                  <a:lnTo>
                    <a:pt x="204887" y="18012"/>
                  </a:lnTo>
                  <a:lnTo>
                    <a:pt x="204887" y="6540"/>
                  </a:lnTo>
                  <a:lnTo>
                    <a:pt x="243253" y="6540"/>
                  </a:lnTo>
                  <a:lnTo>
                    <a:pt x="249861" y="247"/>
                  </a:lnTo>
                  <a:close/>
                </a:path>
                <a:path w="405765" h="44450">
                  <a:moveTo>
                    <a:pt x="76754" y="247"/>
                  </a:moveTo>
                  <a:lnTo>
                    <a:pt x="65530" y="247"/>
                  </a:lnTo>
                  <a:lnTo>
                    <a:pt x="65530" y="43499"/>
                  </a:lnTo>
                  <a:lnTo>
                    <a:pt x="107678" y="43499"/>
                  </a:lnTo>
                  <a:lnTo>
                    <a:pt x="114433" y="37217"/>
                  </a:lnTo>
                  <a:lnTo>
                    <a:pt x="76754" y="37217"/>
                  </a:lnTo>
                  <a:lnTo>
                    <a:pt x="76754" y="247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/>
            <p:cNvSpPr/>
            <p:nvPr/>
          </p:nvSpPr>
          <p:spPr>
            <a:xfrm>
              <a:off x="16510433" y="934054"/>
              <a:ext cx="875030" cy="0"/>
            </a:xfrm>
            <a:custGeom>
              <a:avLst/>
              <a:gdLst/>
              <a:ahLst/>
              <a:cxnLst/>
              <a:rect l="l" t="t" r="r" b="b"/>
              <a:pathLst>
                <a:path w="875030">
                  <a:moveTo>
                    <a:pt x="0" y="0"/>
                  </a:moveTo>
                  <a:lnTo>
                    <a:pt x="874544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/>
            <p:cNvSpPr/>
            <p:nvPr/>
          </p:nvSpPr>
          <p:spPr>
            <a:xfrm>
              <a:off x="16510433" y="1041945"/>
              <a:ext cx="875030" cy="0"/>
            </a:xfrm>
            <a:custGeom>
              <a:avLst/>
              <a:gdLst/>
              <a:ahLst/>
              <a:cxnLst/>
              <a:rect l="l" t="t" r="r" b="b"/>
              <a:pathLst>
                <a:path w="875030">
                  <a:moveTo>
                    <a:pt x="0" y="0"/>
                  </a:moveTo>
                  <a:lnTo>
                    <a:pt x="874544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/>
            <p:cNvSpPr/>
            <p:nvPr/>
          </p:nvSpPr>
          <p:spPr>
            <a:xfrm>
              <a:off x="16398914" y="710196"/>
              <a:ext cx="1097915" cy="553720"/>
            </a:xfrm>
            <a:custGeom>
              <a:avLst/>
              <a:gdLst/>
              <a:ahLst/>
              <a:cxnLst/>
              <a:rect l="l" t="t" r="r" b="b"/>
              <a:pathLst>
                <a:path w="1097915" h="553719">
                  <a:moveTo>
                    <a:pt x="1079386" y="553512"/>
                  </a:moveTo>
                  <a:lnTo>
                    <a:pt x="18203" y="553512"/>
                  </a:lnTo>
                  <a:lnTo>
                    <a:pt x="11118" y="552083"/>
                  </a:lnTo>
                  <a:lnTo>
                    <a:pt x="5331" y="548185"/>
                  </a:lnTo>
                  <a:lnTo>
                    <a:pt x="1430" y="542403"/>
                  </a:lnTo>
                  <a:lnTo>
                    <a:pt x="0" y="535319"/>
                  </a:lnTo>
                  <a:lnTo>
                    <a:pt x="0" y="18192"/>
                  </a:lnTo>
                  <a:lnTo>
                    <a:pt x="1430" y="11113"/>
                  </a:lnTo>
                  <a:lnTo>
                    <a:pt x="5331" y="5330"/>
                  </a:lnTo>
                  <a:lnTo>
                    <a:pt x="11118" y="1430"/>
                  </a:lnTo>
                  <a:lnTo>
                    <a:pt x="18203" y="0"/>
                  </a:lnTo>
                  <a:lnTo>
                    <a:pt x="1079386" y="0"/>
                  </a:lnTo>
                  <a:lnTo>
                    <a:pt x="1086470" y="1430"/>
                  </a:lnTo>
                  <a:lnTo>
                    <a:pt x="1092252" y="5330"/>
                  </a:lnTo>
                  <a:lnTo>
                    <a:pt x="1096150" y="11113"/>
                  </a:lnTo>
                  <a:lnTo>
                    <a:pt x="1097578" y="18192"/>
                  </a:lnTo>
                  <a:lnTo>
                    <a:pt x="1097578" y="535319"/>
                  </a:lnTo>
                  <a:lnTo>
                    <a:pt x="1096150" y="542403"/>
                  </a:lnTo>
                  <a:lnTo>
                    <a:pt x="1092252" y="548185"/>
                  </a:lnTo>
                  <a:lnTo>
                    <a:pt x="1086470" y="552083"/>
                  </a:lnTo>
                  <a:lnTo>
                    <a:pt x="1079386" y="553512"/>
                  </a:lnTo>
                  <a:close/>
                </a:path>
              </a:pathLst>
            </a:custGeom>
            <a:ln w="3230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/>
            <p:cNvSpPr/>
            <p:nvPr/>
          </p:nvSpPr>
          <p:spPr>
            <a:xfrm>
              <a:off x="16436599" y="1263178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90" h="26034">
                  <a:moveTo>
                    <a:pt x="39176" y="26027"/>
                  </a:moveTo>
                  <a:lnTo>
                    <a:pt x="7362" y="26027"/>
                  </a:lnTo>
                  <a:lnTo>
                    <a:pt x="3298" y="26027"/>
                  </a:lnTo>
                  <a:lnTo>
                    <a:pt x="0" y="22729"/>
                  </a:lnTo>
                  <a:lnTo>
                    <a:pt x="0" y="18665"/>
                  </a:lnTo>
                  <a:lnTo>
                    <a:pt x="0" y="0"/>
                  </a:lnTo>
                  <a:lnTo>
                    <a:pt x="46538" y="0"/>
                  </a:lnTo>
                  <a:lnTo>
                    <a:pt x="46538" y="18665"/>
                  </a:lnTo>
                  <a:lnTo>
                    <a:pt x="46538" y="22729"/>
                  </a:lnTo>
                  <a:lnTo>
                    <a:pt x="43240" y="26027"/>
                  </a:lnTo>
                  <a:lnTo>
                    <a:pt x="39176" y="26027"/>
                  </a:lnTo>
                  <a:close/>
                </a:path>
              </a:pathLst>
            </a:custGeom>
            <a:ln w="3230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/>
            <p:cNvSpPr/>
            <p:nvPr/>
          </p:nvSpPr>
          <p:spPr>
            <a:xfrm>
              <a:off x="17409333" y="1263178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90" h="26034">
                  <a:moveTo>
                    <a:pt x="39187" y="26027"/>
                  </a:moveTo>
                  <a:lnTo>
                    <a:pt x="7362" y="26027"/>
                  </a:lnTo>
                  <a:lnTo>
                    <a:pt x="3309" y="26027"/>
                  </a:lnTo>
                  <a:lnTo>
                    <a:pt x="0" y="22729"/>
                  </a:lnTo>
                  <a:lnTo>
                    <a:pt x="0" y="18665"/>
                  </a:lnTo>
                  <a:lnTo>
                    <a:pt x="0" y="0"/>
                  </a:lnTo>
                  <a:lnTo>
                    <a:pt x="46550" y="0"/>
                  </a:lnTo>
                  <a:lnTo>
                    <a:pt x="46550" y="18665"/>
                  </a:lnTo>
                  <a:lnTo>
                    <a:pt x="46550" y="22729"/>
                  </a:lnTo>
                  <a:lnTo>
                    <a:pt x="43251" y="26027"/>
                  </a:lnTo>
                  <a:lnTo>
                    <a:pt x="39187" y="26027"/>
                  </a:lnTo>
                  <a:close/>
                </a:path>
              </a:pathLst>
            </a:custGeom>
            <a:ln w="3230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/>
            <p:cNvSpPr/>
            <p:nvPr/>
          </p:nvSpPr>
          <p:spPr>
            <a:xfrm>
              <a:off x="16398916" y="710197"/>
              <a:ext cx="1097915" cy="579120"/>
            </a:xfrm>
            <a:custGeom>
              <a:avLst/>
              <a:gdLst/>
              <a:ahLst/>
              <a:cxnLst/>
              <a:rect l="l" t="t" r="r" b="b"/>
              <a:pathLst>
                <a:path w="1097915" h="579119">
                  <a:moveTo>
                    <a:pt x="1081480" y="0"/>
                  </a:moveTo>
                  <a:lnTo>
                    <a:pt x="16098" y="0"/>
                  </a:lnTo>
                  <a:lnTo>
                    <a:pt x="7204" y="0"/>
                  </a:lnTo>
                  <a:lnTo>
                    <a:pt x="0" y="7216"/>
                  </a:lnTo>
                  <a:lnTo>
                    <a:pt x="0" y="16109"/>
                  </a:lnTo>
                  <a:lnTo>
                    <a:pt x="0" y="537413"/>
                  </a:lnTo>
                  <a:lnTo>
                    <a:pt x="0" y="546307"/>
                  </a:lnTo>
                  <a:lnTo>
                    <a:pt x="7204" y="553512"/>
                  </a:lnTo>
                  <a:lnTo>
                    <a:pt x="16098" y="553512"/>
                  </a:lnTo>
                  <a:lnTo>
                    <a:pt x="37679" y="553512"/>
                  </a:lnTo>
                  <a:lnTo>
                    <a:pt x="37679" y="572492"/>
                  </a:lnTo>
                  <a:lnTo>
                    <a:pt x="37679" y="576083"/>
                  </a:lnTo>
                  <a:lnTo>
                    <a:pt x="40606" y="579010"/>
                  </a:lnTo>
                  <a:lnTo>
                    <a:pt x="44197" y="579010"/>
                  </a:lnTo>
                  <a:lnTo>
                    <a:pt x="77710" y="579010"/>
                  </a:lnTo>
                  <a:lnTo>
                    <a:pt x="81313" y="579010"/>
                  </a:lnTo>
                  <a:lnTo>
                    <a:pt x="84217" y="576083"/>
                  </a:lnTo>
                  <a:lnTo>
                    <a:pt x="84217" y="572492"/>
                  </a:lnTo>
                  <a:lnTo>
                    <a:pt x="84217" y="553512"/>
                  </a:lnTo>
                  <a:lnTo>
                    <a:pt x="1010434" y="553512"/>
                  </a:lnTo>
                  <a:lnTo>
                    <a:pt x="1010434" y="572492"/>
                  </a:lnTo>
                  <a:lnTo>
                    <a:pt x="1010434" y="576083"/>
                  </a:lnTo>
                  <a:lnTo>
                    <a:pt x="1013349" y="579010"/>
                  </a:lnTo>
                  <a:lnTo>
                    <a:pt x="1016941" y="579010"/>
                  </a:lnTo>
                  <a:lnTo>
                    <a:pt x="1050443" y="579010"/>
                  </a:lnTo>
                  <a:lnTo>
                    <a:pt x="1054045" y="579010"/>
                  </a:lnTo>
                  <a:lnTo>
                    <a:pt x="1056972" y="576083"/>
                  </a:lnTo>
                  <a:lnTo>
                    <a:pt x="1056972" y="572492"/>
                  </a:lnTo>
                  <a:lnTo>
                    <a:pt x="1056972" y="553512"/>
                  </a:lnTo>
                  <a:lnTo>
                    <a:pt x="1081480" y="553512"/>
                  </a:lnTo>
                  <a:lnTo>
                    <a:pt x="1090374" y="553512"/>
                  </a:lnTo>
                  <a:lnTo>
                    <a:pt x="1097578" y="546307"/>
                  </a:lnTo>
                  <a:lnTo>
                    <a:pt x="1097578" y="537413"/>
                  </a:lnTo>
                  <a:lnTo>
                    <a:pt x="1097578" y="16109"/>
                  </a:lnTo>
                  <a:lnTo>
                    <a:pt x="1097578" y="7216"/>
                  </a:lnTo>
                  <a:lnTo>
                    <a:pt x="1090374" y="0"/>
                  </a:lnTo>
                  <a:lnTo>
                    <a:pt x="1081480" y="0"/>
                  </a:lnTo>
                  <a:close/>
                </a:path>
              </a:pathLst>
            </a:custGeom>
            <a:ln w="3230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2" name="object 532"/>
          <p:cNvSpPr/>
          <p:nvPr/>
        </p:nvSpPr>
        <p:spPr>
          <a:xfrm>
            <a:off x="18505406" y="692999"/>
            <a:ext cx="0" cy="74295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74254"/>
                </a:moveTo>
                <a:lnTo>
                  <a:pt x="0" y="0"/>
                </a:lnTo>
              </a:path>
            </a:pathLst>
          </a:custGeom>
          <a:ln w="3175">
            <a:solidFill>
              <a:srgbClr val="B5B5B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33" name="object 533"/>
          <p:cNvGrpSpPr/>
          <p:nvPr/>
        </p:nvGrpSpPr>
        <p:grpSpPr>
          <a:xfrm>
            <a:off x="18168163" y="690781"/>
            <a:ext cx="1442085" cy="1509395"/>
            <a:chOff x="18168163" y="690781"/>
            <a:chExt cx="1442085" cy="1509395"/>
          </a:xfrm>
        </p:grpSpPr>
        <p:sp>
          <p:nvSpPr>
            <p:cNvPr id="534" name="object 534"/>
            <p:cNvSpPr/>
            <p:nvPr/>
          </p:nvSpPr>
          <p:spPr>
            <a:xfrm>
              <a:off x="18505405" y="693003"/>
              <a:ext cx="0" cy="1021715"/>
            </a:xfrm>
            <a:custGeom>
              <a:avLst/>
              <a:gdLst/>
              <a:ahLst/>
              <a:cxnLst/>
              <a:rect l="l" t="t" r="r" b="b"/>
              <a:pathLst>
                <a:path h="1021714">
                  <a:moveTo>
                    <a:pt x="0" y="1021500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/>
            <p:cNvSpPr/>
            <p:nvPr/>
          </p:nvSpPr>
          <p:spPr>
            <a:xfrm>
              <a:off x="18170386" y="730118"/>
              <a:ext cx="320675" cy="0"/>
            </a:xfrm>
            <a:custGeom>
              <a:avLst/>
              <a:gdLst/>
              <a:ahLst/>
              <a:cxnLst/>
              <a:rect l="l" t="t" r="r" b="b"/>
              <a:pathLst>
                <a:path w="320675">
                  <a:moveTo>
                    <a:pt x="320626" y="0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/>
            <p:cNvSpPr/>
            <p:nvPr/>
          </p:nvSpPr>
          <p:spPr>
            <a:xfrm>
              <a:off x="18487589" y="718437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19" h="23495">
                  <a:moveTo>
                    <a:pt x="0" y="0"/>
                  </a:moveTo>
                  <a:lnTo>
                    <a:pt x="0" y="23370"/>
                  </a:lnTo>
                  <a:lnTo>
                    <a:pt x="20241" y="116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/>
            <p:cNvSpPr/>
            <p:nvPr/>
          </p:nvSpPr>
          <p:spPr>
            <a:xfrm>
              <a:off x="18551945" y="219316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3730" y="3658"/>
                  </a:moveTo>
                  <a:lnTo>
                    <a:pt x="2060" y="3658"/>
                  </a:lnTo>
                  <a:lnTo>
                    <a:pt x="923" y="3658"/>
                  </a:lnTo>
                  <a:lnTo>
                    <a:pt x="0" y="2746"/>
                  </a:lnTo>
                  <a:lnTo>
                    <a:pt x="0" y="1609"/>
                  </a:lnTo>
                  <a:lnTo>
                    <a:pt x="0" y="0"/>
                  </a:lnTo>
                  <a:lnTo>
                    <a:pt x="25779" y="0"/>
                  </a:lnTo>
                  <a:lnTo>
                    <a:pt x="25779" y="1609"/>
                  </a:lnTo>
                  <a:lnTo>
                    <a:pt x="25779" y="2746"/>
                  </a:lnTo>
                  <a:lnTo>
                    <a:pt x="24867" y="3658"/>
                  </a:lnTo>
                  <a:lnTo>
                    <a:pt x="23730" y="3658"/>
                  </a:lnTo>
                  <a:close/>
                </a:path>
              </a:pathLst>
            </a:custGeom>
            <a:ln w="5347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/>
            <p:cNvSpPr/>
            <p:nvPr/>
          </p:nvSpPr>
          <p:spPr>
            <a:xfrm>
              <a:off x="18612134" y="1651098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60">
                  <a:moveTo>
                    <a:pt x="0" y="0"/>
                  </a:moveTo>
                  <a:lnTo>
                    <a:pt x="0" y="517724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/>
            <p:cNvSpPr/>
            <p:nvPr/>
          </p:nvSpPr>
          <p:spPr>
            <a:xfrm>
              <a:off x="18518081" y="1651591"/>
              <a:ext cx="59690" cy="518159"/>
            </a:xfrm>
            <a:custGeom>
              <a:avLst/>
              <a:gdLst/>
              <a:ahLst/>
              <a:cxnLst/>
              <a:rect l="l" t="t" r="r" b="b"/>
              <a:pathLst>
                <a:path w="59690" h="518160">
                  <a:moveTo>
                    <a:pt x="4806" y="0"/>
                  </a:moveTo>
                  <a:lnTo>
                    <a:pt x="3118" y="0"/>
                  </a:lnTo>
                  <a:lnTo>
                    <a:pt x="1519" y="348"/>
                  </a:lnTo>
                  <a:lnTo>
                    <a:pt x="0" y="855"/>
                  </a:lnTo>
                  <a:lnTo>
                    <a:pt x="24383" y="19925"/>
                  </a:lnTo>
                  <a:lnTo>
                    <a:pt x="43212" y="44499"/>
                  </a:lnTo>
                  <a:lnTo>
                    <a:pt x="55345" y="73445"/>
                  </a:lnTo>
                  <a:lnTo>
                    <a:pt x="59642" y="105629"/>
                  </a:lnTo>
                  <a:lnTo>
                    <a:pt x="59642" y="412094"/>
                  </a:lnTo>
                  <a:lnTo>
                    <a:pt x="55345" y="444280"/>
                  </a:lnTo>
                  <a:lnTo>
                    <a:pt x="43212" y="473228"/>
                  </a:lnTo>
                  <a:lnTo>
                    <a:pt x="24383" y="497803"/>
                  </a:lnTo>
                  <a:lnTo>
                    <a:pt x="0" y="516868"/>
                  </a:lnTo>
                  <a:lnTo>
                    <a:pt x="1519" y="517375"/>
                  </a:lnTo>
                  <a:lnTo>
                    <a:pt x="3118" y="517724"/>
                  </a:lnTo>
                  <a:lnTo>
                    <a:pt x="4806" y="517724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/>
            <p:cNvSpPr/>
            <p:nvPr/>
          </p:nvSpPr>
          <p:spPr>
            <a:xfrm>
              <a:off x="18507831" y="1672679"/>
              <a:ext cx="19050" cy="477520"/>
            </a:xfrm>
            <a:custGeom>
              <a:avLst/>
              <a:gdLst/>
              <a:ahLst/>
              <a:cxnLst/>
              <a:rect l="l" t="t" r="r" b="b"/>
              <a:pathLst>
                <a:path w="19050" h="477519">
                  <a:moveTo>
                    <a:pt x="0" y="0"/>
                  </a:moveTo>
                  <a:lnTo>
                    <a:pt x="0" y="477500"/>
                  </a:lnTo>
                  <a:lnTo>
                    <a:pt x="7475" y="464858"/>
                  </a:lnTo>
                  <a:lnTo>
                    <a:pt x="12428" y="455031"/>
                  </a:lnTo>
                  <a:lnTo>
                    <a:pt x="16016" y="444676"/>
                  </a:lnTo>
                  <a:lnTo>
                    <a:pt x="18198" y="433937"/>
                  </a:lnTo>
                  <a:lnTo>
                    <a:pt x="18935" y="422958"/>
                  </a:lnTo>
                  <a:lnTo>
                    <a:pt x="18935" y="54542"/>
                  </a:lnTo>
                  <a:lnTo>
                    <a:pt x="7475" y="12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/>
            <p:cNvSpPr/>
            <p:nvPr/>
          </p:nvSpPr>
          <p:spPr>
            <a:xfrm>
              <a:off x="19536012" y="219316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3730" y="3658"/>
                  </a:moveTo>
                  <a:lnTo>
                    <a:pt x="2060" y="3658"/>
                  </a:lnTo>
                  <a:lnTo>
                    <a:pt x="923" y="3658"/>
                  </a:lnTo>
                  <a:lnTo>
                    <a:pt x="0" y="2746"/>
                  </a:lnTo>
                  <a:lnTo>
                    <a:pt x="0" y="1609"/>
                  </a:lnTo>
                  <a:lnTo>
                    <a:pt x="0" y="0"/>
                  </a:lnTo>
                  <a:lnTo>
                    <a:pt x="25791" y="0"/>
                  </a:lnTo>
                  <a:lnTo>
                    <a:pt x="25791" y="1609"/>
                  </a:lnTo>
                  <a:lnTo>
                    <a:pt x="25791" y="2746"/>
                  </a:lnTo>
                  <a:lnTo>
                    <a:pt x="24867" y="3658"/>
                  </a:lnTo>
                  <a:lnTo>
                    <a:pt x="23730" y="3658"/>
                  </a:lnTo>
                  <a:close/>
                </a:path>
              </a:pathLst>
            </a:custGeom>
            <a:ln w="5347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/>
            <p:cNvSpPr/>
            <p:nvPr/>
          </p:nvSpPr>
          <p:spPr>
            <a:xfrm>
              <a:off x="19504358" y="1651588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60">
                  <a:moveTo>
                    <a:pt x="0" y="5177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/>
            <p:cNvSpPr/>
            <p:nvPr/>
          </p:nvSpPr>
          <p:spPr>
            <a:xfrm>
              <a:off x="19538762" y="1651095"/>
              <a:ext cx="59690" cy="518159"/>
            </a:xfrm>
            <a:custGeom>
              <a:avLst/>
              <a:gdLst/>
              <a:ahLst/>
              <a:cxnLst/>
              <a:rect l="l" t="t" r="r" b="b"/>
              <a:pathLst>
                <a:path w="59690" h="518160">
                  <a:moveTo>
                    <a:pt x="54835" y="517724"/>
                  </a:moveTo>
                  <a:lnTo>
                    <a:pt x="56524" y="517724"/>
                  </a:lnTo>
                  <a:lnTo>
                    <a:pt x="58134" y="517375"/>
                  </a:lnTo>
                  <a:lnTo>
                    <a:pt x="59653" y="516868"/>
                  </a:lnTo>
                  <a:lnTo>
                    <a:pt x="35263" y="497803"/>
                  </a:lnTo>
                  <a:lnTo>
                    <a:pt x="16431" y="473228"/>
                  </a:lnTo>
                  <a:lnTo>
                    <a:pt x="4297" y="444280"/>
                  </a:lnTo>
                  <a:lnTo>
                    <a:pt x="0" y="412094"/>
                  </a:lnTo>
                  <a:lnTo>
                    <a:pt x="0" y="105641"/>
                  </a:lnTo>
                  <a:lnTo>
                    <a:pt x="4297" y="73450"/>
                  </a:lnTo>
                  <a:lnTo>
                    <a:pt x="16431" y="44502"/>
                  </a:lnTo>
                  <a:lnTo>
                    <a:pt x="35263" y="19930"/>
                  </a:lnTo>
                  <a:lnTo>
                    <a:pt x="59653" y="866"/>
                  </a:lnTo>
                  <a:lnTo>
                    <a:pt x="58134" y="348"/>
                  </a:lnTo>
                  <a:lnTo>
                    <a:pt x="56524" y="0"/>
                  </a:lnTo>
                  <a:lnTo>
                    <a:pt x="54835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/>
            <p:cNvSpPr/>
            <p:nvPr/>
          </p:nvSpPr>
          <p:spPr>
            <a:xfrm>
              <a:off x="19589726" y="1670230"/>
              <a:ext cx="19050" cy="477520"/>
            </a:xfrm>
            <a:custGeom>
              <a:avLst/>
              <a:gdLst/>
              <a:ahLst/>
              <a:cxnLst/>
              <a:rect l="l" t="t" r="r" b="b"/>
              <a:pathLst>
                <a:path w="19050" h="477519">
                  <a:moveTo>
                    <a:pt x="18935" y="0"/>
                  </a:moveTo>
                  <a:lnTo>
                    <a:pt x="736" y="43564"/>
                  </a:lnTo>
                  <a:lnTo>
                    <a:pt x="0" y="54542"/>
                  </a:lnTo>
                  <a:lnTo>
                    <a:pt x="0" y="422958"/>
                  </a:lnTo>
                  <a:lnTo>
                    <a:pt x="11460" y="464858"/>
                  </a:lnTo>
                  <a:lnTo>
                    <a:pt x="18935" y="477500"/>
                  </a:lnTo>
                  <a:lnTo>
                    <a:pt x="18935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/>
            <p:cNvSpPr/>
            <p:nvPr/>
          </p:nvSpPr>
          <p:spPr>
            <a:xfrm>
              <a:off x="18884077" y="1893615"/>
              <a:ext cx="379730" cy="41910"/>
            </a:xfrm>
            <a:custGeom>
              <a:avLst/>
              <a:gdLst/>
              <a:ahLst/>
              <a:cxnLst/>
              <a:rect l="l" t="t" r="r" b="b"/>
              <a:pathLst>
                <a:path w="379730" h="41910">
                  <a:moveTo>
                    <a:pt x="113870" y="0"/>
                  </a:moveTo>
                  <a:lnTo>
                    <a:pt x="113870" y="31352"/>
                  </a:lnTo>
                  <a:lnTo>
                    <a:pt x="118255" y="36440"/>
                  </a:lnTo>
                  <a:lnTo>
                    <a:pt x="123427" y="39874"/>
                  </a:lnTo>
                  <a:lnTo>
                    <a:pt x="130024" y="41360"/>
                  </a:lnTo>
                  <a:lnTo>
                    <a:pt x="152573" y="41360"/>
                  </a:lnTo>
                  <a:lnTo>
                    <a:pt x="159170" y="39863"/>
                  </a:lnTo>
                  <a:lnTo>
                    <a:pt x="164347" y="36429"/>
                  </a:lnTo>
                  <a:lnTo>
                    <a:pt x="166581" y="33840"/>
                  </a:lnTo>
                  <a:lnTo>
                    <a:pt x="131803" y="33840"/>
                  </a:lnTo>
                  <a:lnTo>
                    <a:pt x="128775" y="33108"/>
                  </a:lnTo>
                  <a:lnTo>
                    <a:pt x="125600" y="31622"/>
                  </a:lnTo>
                  <a:lnTo>
                    <a:pt x="123653" y="29089"/>
                  </a:lnTo>
                  <a:lnTo>
                    <a:pt x="123653" y="3140"/>
                  </a:lnTo>
                  <a:lnTo>
                    <a:pt x="113870" y="0"/>
                  </a:lnTo>
                  <a:close/>
                </a:path>
                <a:path w="379730" h="41910">
                  <a:moveTo>
                    <a:pt x="168728" y="0"/>
                  </a:moveTo>
                  <a:lnTo>
                    <a:pt x="158945" y="3140"/>
                  </a:lnTo>
                  <a:lnTo>
                    <a:pt x="158945" y="29089"/>
                  </a:lnTo>
                  <a:lnTo>
                    <a:pt x="156998" y="31622"/>
                  </a:lnTo>
                  <a:lnTo>
                    <a:pt x="153823" y="33108"/>
                  </a:lnTo>
                  <a:lnTo>
                    <a:pt x="150783" y="33840"/>
                  </a:lnTo>
                  <a:lnTo>
                    <a:pt x="166581" y="33840"/>
                  </a:lnTo>
                  <a:lnTo>
                    <a:pt x="168728" y="31352"/>
                  </a:lnTo>
                  <a:lnTo>
                    <a:pt x="168728" y="0"/>
                  </a:lnTo>
                  <a:close/>
                </a:path>
                <a:path w="379730" h="41910">
                  <a:moveTo>
                    <a:pt x="0" y="1925"/>
                  </a:moveTo>
                  <a:lnTo>
                    <a:pt x="0" y="40684"/>
                  </a:lnTo>
                  <a:lnTo>
                    <a:pt x="38793" y="40684"/>
                  </a:lnTo>
                  <a:lnTo>
                    <a:pt x="43848" y="39818"/>
                  </a:lnTo>
                  <a:lnTo>
                    <a:pt x="49420" y="36609"/>
                  </a:lnTo>
                  <a:lnTo>
                    <a:pt x="49420" y="34797"/>
                  </a:lnTo>
                  <a:lnTo>
                    <a:pt x="10503" y="34797"/>
                  </a:lnTo>
                  <a:lnTo>
                    <a:pt x="10437" y="7294"/>
                  </a:lnTo>
                  <a:lnTo>
                    <a:pt x="0" y="1925"/>
                  </a:lnTo>
                  <a:close/>
                </a:path>
                <a:path w="379730" h="41910">
                  <a:moveTo>
                    <a:pt x="35337" y="225"/>
                  </a:moveTo>
                  <a:lnTo>
                    <a:pt x="878" y="225"/>
                  </a:lnTo>
                  <a:lnTo>
                    <a:pt x="12214" y="6112"/>
                  </a:lnTo>
                  <a:lnTo>
                    <a:pt x="32162" y="6112"/>
                  </a:lnTo>
                  <a:lnTo>
                    <a:pt x="35967" y="6191"/>
                  </a:lnTo>
                  <a:lnTo>
                    <a:pt x="39446" y="7294"/>
                  </a:lnTo>
                  <a:lnTo>
                    <a:pt x="39446" y="14781"/>
                  </a:lnTo>
                  <a:lnTo>
                    <a:pt x="35922" y="15839"/>
                  </a:lnTo>
                  <a:lnTo>
                    <a:pt x="32196" y="16042"/>
                  </a:lnTo>
                  <a:lnTo>
                    <a:pt x="12484" y="16053"/>
                  </a:lnTo>
                  <a:lnTo>
                    <a:pt x="12484" y="23179"/>
                  </a:lnTo>
                  <a:lnTo>
                    <a:pt x="32174" y="23190"/>
                  </a:lnTo>
                  <a:lnTo>
                    <a:pt x="37161" y="23505"/>
                  </a:lnTo>
                  <a:lnTo>
                    <a:pt x="40955" y="24901"/>
                  </a:lnTo>
                  <a:lnTo>
                    <a:pt x="40955" y="33119"/>
                  </a:lnTo>
                  <a:lnTo>
                    <a:pt x="36598" y="34526"/>
                  </a:lnTo>
                  <a:lnTo>
                    <a:pt x="33097" y="34797"/>
                  </a:lnTo>
                  <a:lnTo>
                    <a:pt x="49420" y="34797"/>
                  </a:lnTo>
                  <a:lnTo>
                    <a:pt x="49420" y="22031"/>
                  </a:lnTo>
                  <a:lnTo>
                    <a:pt x="47675" y="20725"/>
                  </a:lnTo>
                  <a:lnTo>
                    <a:pt x="45671" y="19824"/>
                  </a:lnTo>
                  <a:lnTo>
                    <a:pt x="43499" y="19160"/>
                  </a:lnTo>
                  <a:lnTo>
                    <a:pt x="45266" y="18653"/>
                  </a:lnTo>
                  <a:lnTo>
                    <a:pt x="46685" y="17967"/>
                  </a:lnTo>
                  <a:lnTo>
                    <a:pt x="48171" y="16942"/>
                  </a:lnTo>
                  <a:lnTo>
                    <a:pt x="48171" y="3793"/>
                  </a:lnTo>
                  <a:lnTo>
                    <a:pt x="41878" y="1148"/>
                  </a:lnTo>
                  <a:lnTo>
                    <a:pt x="35337" y="225"/>
                  </a:lnTo>
                  <a:close/>
                </a:path>
                <a:path w="379730" h="41910">
                  <a:moveTo>
                    <a:pt x="379503" y="225"/>
                  </a:moveTo>
                  <a:lnTo>
                    <a:pt x="369000" y="225"/>
                  </a:lnTo>
                  <a:lnTo>
                    <a:pt x="369000" y="40684"/>
                  </a:lnTo>
                  <a:lnTo>
                    <a:pt x="379503" y="40684"/>
                  </a:lnTo>
                  <a:lnTo>
                    <a:pt x="379503" y="225"/>
                  </a:lnTo>
                  <a:close/>
                </a:path>
                <a:path w="379730" h="41910">
                  <a:moveTo>
                    <a:pt x="337772" y="6101"/>
                  </a:moveTo>
                  <a:lnTo>
                    <a:pt x="327257" y="6101"/>
                  </a:lnTo>
                  <a:lnTo>
                    <a:pt x="327257" y="40684"/>
                  </a:lnTo>
                  <a:lnTo>
                    <a:pt x="337772" y="40684"/>
                  </a:lnTo>
                  <a:lnTo>
                    <a:pt x="337772" y="6101"/>
                  </a:lnTo>
                  <a:close/>
                </a:path>
                <a:path w="379730" h="41910">
                  <a:moveTo>
                    <a:pt x="361536" y="225"/>
                  </a:moveTo>
                  <a:lnTo>
                    <a:pt x="303492" y="225"/>
                  </a:lnTo>
                  <a:lnTo>
                    <a:pt x="308997" y="6101"/>
                  </a:lnTo>
                  <a:lnTo>
                    <a:pt x="356020" y="6101"/>
                  </a:lnTo>
                  <a:lnTo>
                    <a:pt x="361536" y="225"/>
                  </a:lnTo>
                  <a:close/>
                </a:path>
                <a:path w="379730" h="41910">
                  <a:moveTo>
                    <a:pt x="274234" y="6101"/>
                  </a:moveTo>
                  <a:lnTo>
                    <a:pt x="263731" y="6101"/>
                  </a:lnTo>
                  <a:lnTo>
                    <a:pt x="263731" y="40684"/>
                  </a:lnTo>
                  <a:lnTo>
                    <a:pt x="274234" y="40684"/>
                  </a:lnTo>
                  <a:lnTo>
                    <a:pt x="274234" y="6101"/>
                  </a:lnTo>
                  <a:close/>
                </a:path>
                <a:path w="379730" h="41910">
                  <a:moveTo>
                    <a:pt x="298010" y="225"/>
                  </a:moveTo>
                  <a:lnTo>
                    <a:pt x="239955" y="225"/>
                  </a:lnTo>
                  <a:lnTo>
                    <a:pt x="245471" y="6101"/>
                  </a:lnTo>
                  <a:lnTo>
                    <a:pt x="292494" y="6101"/>
                  </a:lnTo>
                  <a:lnTo>
                    <a:pt x="298010" y="225"/>
                  </a:lnTo>
                  <a:close/>
                </a:path>
                <a:path w="379730" h="41910">
                  <a:moveTo>
                    <a:pt x="233707" y="225"/>
                  </a:moveTo>
                  <a:lnTo>
                    <a:pt x="181122" y="225"/>
                  </a:lnTo>
                  <a:lnTo>
                    <a:pt x="181122" y="40684"/>
                  </a:lnTo>
                  <a:lnTo>
                    <a:pt x="235418" y="40684"/>
                  </a:lnTo>
                  <a:lnTo>
                    <a:pt x="228832" y="34797"/>
                  </a:lnTo>
                  <a:lnTo>
                    <a:pt x="191637" y="34797"/>
                  </a:lnTo>
                  <a:lnTo>
                    <a:pt x="191637" y="22729"/>
                  </a:lnTo>
                  <a:lnTo>
                    <a:pt x="227886" y="22729"/>
                  </a:lnTo>
                  <a:lnTo>
                    <a:pt x="227886" y="16841"/>
                  </a:lnTo>
                  <a:lnTo>
                    <a:pt x="191637" y="16841"/>
                  </a:lnTo>
                  <a:lnTo>
                    <a:pt x="191637" y="6112"/>
                  </a:lnTo>
                  <a:lnTo>
                    <a:pt x="227515" y="6112"/>
                  </a:lnTo>
                  <a:lnTo>
                    <a:pt x="233707" y="225"/>
                  </a:lnTo>
                  <a:close/>
                </a:path>
                <a:path w="379730" h="41910">
                  <a:moveTo>
                    <a:pt x="71778" y="225"/>
                  </a:moveTo>
                  <a:lnTo>
                    <a:pt x="61286" y="225"/>
                  </a:lnTo>
                  <a:lnTo>
                    <a:pt x="61286" y="40684"/>
                  </a:lnTo>
                  <a:lnTo>
                    <a:pt x="100698" y="40684"/>
                  </a:lnTo>
                  <a:lnTo>
                    <a:pt x="107025" y="34797"/>
                  </a:lnTo>
                  <a:lnTo>
                    <a:pt x="71778" y="34797"/>
                  </a:lnTo>
                  <a:lnTo>
                    <a:pt x="71778" y="225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/>
            <p:cNvSpPr/>
            <p:nvPr/>
          </p:nvSpPr>
          <p:spPr>
            <a:xfrm>
              <a:off x="18612134" y="1860974"/>
              <a:ext cx="892810" cy="0"/>
            </a:xfrm>
            <a:custGeom>
              <a:avLst/>
              <a:gdLst/>
              <a:ahLst/>
              <a:cxnLst/>
              <a:rect l="l" t="t" r="r" b="b"/>
              <a:pathLst>
                <a:path w="892809">
                  <a:moveTo>
                    <a:pt x="0" y="0"/>
                  </a:moveTo>
                  <a:lnTo>
                    <a:pt x="892229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/>
            <p:cNvSpPr/>
            <p:nvPr/>
          </p:nvSpPr>
          <p:spPr>
            <a:xfrm>
              <a:off x="18612134" y="1961889"/>
              <a:ext cx="892810" cy="0"/>
            </a:xfrm>
            <a:custGeom>
              <a:avLst/>
              <a:gdLst/>
              <a:ahLst/>
              <a:cxnLst/>
              <a:rect l="l" t="t" r="r" b="b"/>
              <a:pathLst>
                <a:path w="892809">
                  <a:moveTo>
                    <a:pt x="0" y="0"/>
                  </a:moveTo>
                  <a:lnTo>
                    <a:pt x="892229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/>
            <p:cNvSpPr/>
            <p:nvPr/>
          </p:nvSpPr>
          <p:spPr>
            <a:xfrm>
              <a:off x="18507834" y="1651588"/>
              <a:ext cx="1101090" cy="518159"/>
            </a:xfrm>
            <a:custGeom>
              <a:avLst/>
              <a:gdLst/>
              <a:ahLst/>
              <a:cxnLst/>
              <a:rect l="l" t="t" r="r" b="b"/>
              <a:pathLst>
                <a:path w="1101090" h="518160">
                  <a:moveTo>
                    <a:pt x="1083810" y="517724"/>
                  </a:moveTo>
                  <a:lnTo>
                    <a:pt x="17010" y="517724"/>
                  </a:lnTo>
                  <a:lnTo>
                    <a:pt x="7610" y="517724"/>
                  </a:lnTo>
                  <a:lnTo>
                    <a:pt x="0" y="510102"/>
                  </a:lnTo>
                  <a:lnTo>
                    <a:pt x="0" y="500702"/>
                  </a:lnTo>
                  <a:lnTo>
                    <a:pt x="0" y="17021"/>
                  </a:lnTo>
                  <a:lnTo>
                    <a:pt x="0" y="7621"/>
                  </a:lnTo>
                  <a:lnTo>
                    <a:pt x="7610" y="0"/>
                  </a:lnTo>
                  <a:lnTo>
                    <a:pt x="17010" y="0"/>
                  </a:lnTo>
                  <a:lnTo>
                    <a:pt x="1083810" y="0"/>
                  </a:lnTo>
                  <a:lnTo>
                    <a:pt x="1093211" y="0"/>
                  </a:lnTo>
                  <a:lnTo>
                    <a:pt x="1100832" y="7621"/>
                  </a:lnTo>
                  <a:lnTo>
                    <a:pt x="1100832" y="17021"/>
                  </a:lnTo>
                  <a:lnTo>
                    <a:pt x="1100832" y="500702"/>
                  </a:lnTo>
                  <a:lnTo>
                    <a:pt x="1100832" y="510102"/>
                  </a:lnTo>
                  <a:lnTo>
                    <a:pt x="1093211" y="517724"/>
                  </a:lnTo>
                  <a:lnTo>
                    <a:pt x="1083810" y="517724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/>
            <p:cNvSpPr/>
            <p:nvPr/>
          </p:nvSpPr>
          <p:spPr>
            <a:xfrm>
              <a:off x="18543073" y="2168823"/>
              <a:ext cx="43815" cy="24765"/>
            </a:xfrm>
            <a:custGeom>
              <a:avLst/>
              <a:gdLst/>
              <a:ahLst/>
              <a:cxnLst/>
              <a:rect l="l" t="t" r="r" b="b"/>
              <a:pathLst>
                <a:path w="43815" h="24764">
                  <a:moveTo>
                    <a:pt x="36643" y="24338"/>
                  </a:moveTo>
                  <a:lnTo>
                    <a:pt x="6889" y="24338"/>
                  </a:lnTo>
                  <a:lnTo>
                    <a:pt x="3084" y="24338"/>
                  </a:lnTo>
                  <a:lnTo>
                    <a:pt x="0" y="21254"/>
                  </a:lnTo>
                  <a:lnTo>
                    <a:pt x="0" y="17449"/>
                  </a:lnTo>
                  <a:lnTo>
                    <a:pt x="0" y="0"/>
                  </a:lnTo>
                  <a:lnTo>
                    <a:pt x="43533" y="0"/>
                  </a:lnTo>
                  <a:lnTo>
                    <a:pt x="43533" y="17449"/>
                  </a:lnTo>
                  <a:lnTo>
                    <a:pt x="43533" y="21254"/>
                  </a:lnTo>
                  <a:lnTo>
                    <a:pt x="40448" y="24338"/>
                  </a:lnTo>
                  <a:lnTo>
                    <a:pt x="36643" y="24338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/>
            <p:cNvSpPr/>
            <p:nvPr/>
          </p:nvSpPr>
          <p:spPr>
            <a:xfrm>
              <a:off x="19527135" y="2168823"/>
              <a:ext cx="43815" cy="24765"/>
            </a:xfrm>
            <a:custGeom>
              <a:avLst/>
              <a:gdLst/>
              <a:ahLst/>
              <a:cxnLst/>
              <a:rect l="l" t="t" r="r" b="b"/>
              <a:pathLst>
                <a:path w="43815" h="24764">
                  <a:moveTo>
                    <a:pt x="36654" y="24338"/>
                  </a:moveTo>
                  <a:lnTo>
                    <a:pt x="6889" y="24338"/>
                  </a:lnTo>
                  <a:lnTo>
                    <a:pt x="3095" y="24338"/>
                  </a:lnTo>
                  <a:lnTo>
                    <a:pt x="0" y="21254"/>
                  </a:lnTo>
                  <a:lnTo>
                    <a:pt x="0" y="17449"/>
                  </a:lnTo>
                  <a:lnTo>
                    <a:pt x="0" y="0"/>
                  </a:lnTo>
                  <a:lnTo>
                    <a:pt x="43544" y="0"/>
                  </a:lnTo>
                  <a:lnTo>
                    <a:pt x="43544" y="17449"/>
                  </a:lnTo>
                  <a:lnTo>
                    <a:pt x="43544" y="21254"/>
                  </a:lnTo>
                  <a:lnTo>
                    <a:pt x="40459" y="24338"/>
                  </a:lnTo>
                  <a:lnTo>
                    <a:pt x="36654" y="24338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/>
            <p:cNvSpPr/>
            <p:nvPr/>
          </p:nvSpPr>
          <p:spPr>
            <a:xfrm>
              <a:off x="18507834" y="1651591"/>
              <a:ext cx="1101090" cy="541655"/>
            </a:xfrm>
            <a:custGeom>
              <a:avLst/>
              <a:gdLst/>
              <a:ahLst/>
              <a:cxnLst/>
              <a:rect l="l" t="t" r="r" b="b"/>
              <a:pathLst>
                <a:path w="1101090" h="541655">
                  <a:moveTo>
                    <a:pt x="1085769" y="0"/>
                  </a:moveTo>
                  <a:lnTo>
                    <a:pt x="15051" y="0"/>
                  </a:lnTo>
                  <a:lnTo>
                    <a:pt x="6732" y="0"/>
                  </a:lnTo>
                  <a:lnTo>
                    <a:pt x="0" y="6754"/>
                  </a:lnTo>
                  <a:lnTo>
                    <a:pt x="0" y="15062"/>
                  </a:lnTo>
                  <a:lnTo>
                    <a:pt x="0" y="502661"/>
                  </a:lnTo>
                  <a:lnTo>
                    <a:pt x="0" y="510980"/>
                  </a:lnTo>
                  <a:lnTo>
                    <a:pt x="6732" y="517724"/>
                  </a:lnTo>
                  <a:lnTo>
                    <a:pt x="15051" y="517724"/>
                  </a:lnTo>
                  <a:lnTo>
                    <a:pt x="35236" y="517724"/>
                  </a:lnTo>
                  <a:lnTo>
                    <a:pt x="35236" y="535477"/>
                  </a:lnTo>
                  <a:lnTo>
                    <a:pt x="35236" y="538843"/>
                  </a:lnTo>
                  <a:lnTo>
                    <a:pt x="37971" y="541567"/>
                  </a:lnTo>
                  <a:lnTo>
                    <a:pt x="41337" y="541567"/>
                  </a:lnTo>
                  <a:lnTo>
                    <a:pt x="72678" y="541567"/>
                  </a:lnTo>
                  <a:lnTo>
                    <a:pt x="76044" y="541567"/>
                  </a:lnTo>
                  <a:lnTo>
                    <a:pt x="78769" y="538843"/>
                  </a:lnTo>
                  <a:lnTo>
                    <a:pt x="78769" y="535477"/>
                  </a:lnTo>
                  <a:lnTo>
                    <a:pt x="78769" y="517724"/>
                  </a:lnTo>
                  <a:lnTo>
                    <a:pt x="1019316" y="517724"/>
                  </a:lnTo>
                  <a:lnTo>
                    <a:pt x="1019316" y="535477"/>
                  </a:lnTo>
                  <a:lnTo>
                    <a:pt x="1019316" y="538843"/>
                  </a:lnTo>
                  <a:lnTo>
                    <a:pt x="1022040" y="541567"/>
                  </a:lnTo>
                  <a:lnTo>
                    <a:pt x="1025406" y="541567"/>
                  </a:lnTo>
                  <a:lnTo>
                    <a:pt x="1056747" y="541567"/>
                  </a:lnTo>
                  <a:lnTo>
                    <a:pt x="1060113" y="541567"/>
                  </a:lnTo>
                  <a:lnTo>
                    <a:pt x="1062849" y="538843"/>
                  </a:lnTo>
                  <a:lnTo>
                    <a:pt x="1062849" y="535477"/>
                  </a:lnTo>
                  <a:lnTo>
                    <a:pt x="1062849" y="517724"/>
                  </a:lnTo>
                  <a:lnTo>
                    <a:pt x="1085769" y="517724"/>
                  </a:lnTo>
                  <a:lnTo>
                    <a:pt x="1094089" y="517724"/>
                  </a:lnTo>
                  <a:lnTo>
                    <a:pt x="1100832" y="510980"/>
                  </a:lnTo>
                  <a:lnTo>
                    <a:pt x="1100832" y="502661"/>
                  </a:lnTo>
                  <a:lnTo>
                    <a:pt x="1100832" y="15062"/>
                  </a:lnTo>
                  <a:lnTo>
                    <a:pt x="1100832" y="6754"/>
                  </a:lnTo>
                  <a:lnTo>
                    <a:pt x="1094089" y="0"/>
                  </a:lnTo>
                  <a:lnTo>
                    <a:pt x="1085769" y="0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2" name="object 552"/>
          <p:cNvSpPr txBox="1"/>
          <p:nvPr/>
        </p:nvSpPr>
        <p:spPr>
          <a:xfrm>
            <a:off x="17785167" y="664234"/>
            <a:ext cx="370840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813.8</a:t>
            </a:r>
            <a:r>
              <a:rPr sz="600" b="0" spc="7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35" dirty="0">
                <a:solidFill>
                  <a:srgbClr val="595757"/>
                </a:solidFill>
                <a:latin typeface="BLUETTI 1.0 Light"/>
                <a:cs typeface="BLUETTI 1.0 Light"/>
              </a:rPr>
              <a:t>mm</a:t>
            </a:r>
            <a:endParaRPr sz="600">
              <a:latin typeface="BLUETTI 1.0 Light"/>
              <a:cs typeface="BLUETTI 1.0 Light"/>
            </a:endParaRPr>
          </a:p>
        </p:txBody>
      </p:sp>
      <p:grpSp>
        <p:nvGrpSpPr>
          <p:cNvPr id="553" name="object 553"/>
          <p:cNvGrpSpPr/>
          <p:nvPr/>
        </p:nvGrpSpPr>
        <p:grpSpPr>
          <a:xfrm>
            <a:off x="18504031" y="2804004"/>
            <a:ext cx="311150" cy="74295"/>
            <a:chOff x="18504031" y="2804004"/>
            <a:chExt cx="311150" cy="74295"/>
          </a:xfrm>
        </p:grpSpPr>
        <p:sp>
          <p:nvSpPr>
            <p:cNvPr id="554" name="object 554"/>
            <p:cNvSpPr/>
            <p:nvPr/>
          </p:nvSpPr>
          <p:spPr>
            <a:xfrm>
              <a:off x="18506455" y="2804007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4">
                  <a:moveTo>
                    <a:pt x="0" y="0"/>
                  </a:moveTo>
                  <a:lnTo>
                    <a:pt x="0" y="74254"/>
                  </a:lnTo>
                </a:path>
              </a:pathLst>
            </a:custGeom>
            <a:ln w="3175">
              <a:solidFill>
                <a:srgbClr val="B5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/>
            <p:cNvSpPr/>
            <p:nvPr/>
          </p:nvSpPr>
          <p:spPr>
            <a:xfrm>
              <a:off x="18506456" y="2804004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4">
                  <a:moveTo>
                    <a:pt x="0" y="0"/>
                  </a:moveTo>
                  <a:lnTo>
                    <a:pt x="0" y="74254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/>
            <p:cNvSpPr/>
            <p:nvPr/>
          </p:nvSpPr>
          <p:spPr>
            <a:xfrm>
              <a:off x="18520850" y="2841143"/>
              <a:ext cx="294005" cy="0"/>
            </a:xfrm>
            <a:custGeom>
              <a:avLst/>
              <a:gdLst/>
              <a:ahLst/>
              <a:cxnLst/>
              <a:rect l="l" t="t" r="r" b="b"/>
              <a:pathLst>
                <a:path w="294005">
                  <a:moveTo>
                    <a:pt x="0" y="0"/>
                  </a:moveTo>
                  <a:lnTo>
                    <a:pt x="293709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/>
            <p:cNvSpPr/>
            <p:nvPr/>
          </p:nvSpPr>
          <p:spPr>
            <a:xfrm>
              <a:off x="18504031" y="2829453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19" h="23494">
                  <a:moveTo>
                    <a:pt x="20241" y="0"/>
                  </a:moveTo>
                  <a:lnTo>
                    <a:pt x="0" y="11696"/>
                  </a:lnTo>
                  <a:lnTo>
                    <a:pt x="20241" y="23370"/>
                  </a:lnTo>
                  <a:lnTo>
                    <a:pt x="20241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8" name="object 558"/>
          <p:cNvGrpSpPr/>
          <p:nvPr/>
        </p:nvGrpSpPr>
        <p:grpSpPr>
          <a:xfrm>
            <a:off x="19301936" y="2804006"/>
            <a:ext cx="311150" cy="74295"/>
            <a:chOff x="19301936" y="2804006"/>
            <a:chExt cx="311150" cy="74295"/>
          </a:xfrm>
        </p:grpSpPr>
        <p:sp>
          <p:nvSpPr>
            <p:cNvPr id="559" name="object 559"/>
            <p:cNvSpPr/>
            <p:nvPr/>
          </p:nvSpPr>
          <p:spPr>
            <a:xfrm>
              <a:off x="19610041" y="2804006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4">
                  <a:moveTo>
                    <a:pt x="0" y="742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5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/>
            <p:cNvSpPr/>
            <p:nvPr/>
          </p:nvSpPr>
          <p:spPr>
            <a:xfrm>
              <a:off x="19610040" y="2804009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4">
                  <a:moveTo>
                    <a:pt x="0" y="74254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/>
            <p:cNvSpPr/>
            <p:nvPr/>
          </p:nvSpPr>
          <p:spPr>
            <a:xfrm>
              <a:off x="19301936" y="2841126"/>
              <a:ext cx="294005" cy="0"/>
            </a:xfrm>
            <a:custGeom>
              <a:avLst/>
              <a:gdLst/>
              <a:ahLst/>
              <a:cxnLst/>
              <a:rect l="l" t="t" r="r" b="b"/>
              <a:pathLst>
                <a:path w="294005">
                  <a:moveTo>
                    <a:pt x="293709" y="0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/>
            <p:cNvSpPr/>
            <p:nvPr/>
          </p:nvSpPr>
          <p:spPr>
            <a:xfrm>
              <a:off x="19592223" y="2829446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19" h="23494">
                  <a:moveTo>
                    <a:pt x="0" y="0"/>
                  </a:moveTo>
                  <a:lnTo>
                    <a:pt x="0" y="23370"/>
                  </a:lnTo>
                  <a:lnTo>
                    <a:pt x="20241" y="116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3" name="object 563"/>
          <p:cNvSpPr txBox="1"/>
          <p:nvPr/>
        </p:nvSpPr>
        <p:spPr>
          <a:xfrm>
            <a:off x="18895635" y="2775247"/>
            <a:ext cx="32067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670</a:t>
            </a:r>
            <a:r>
              <a:rPr sz="600" b="0" spc="5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595757"/>
                </a:solidFill>
                <a:latin typeface="BLUETTI 1.0 Light"/>
                <a:cs typeface="BLUETTI 1.0 Light"/>
              </a:rPr>
              <a:t>mm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564" name="object 564"/>
          <p:cNvSpPr txBox="1"/>
          <p:nvPr/>
        </p:nvSpPr>
        <p:spPr>
          <a:xfrm>
            <a:off x="16501216" y="1174230"/>
            <a:ext cx="882650" cy="73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23495" algn="r">
              <a:lnSpc>
                <a:spcPct val="100000"/>
              </a:lnSpc>
              <a:spcBef>
                <a:spcPts val="110"/>
              </a:spcBef>
            </a:pPr>
            <a:r>
              <a:rPr sz="300" spc="-10" dirty="0">
                <a:solidFill>
                  <a:srgbClr val="221714"/>
                </a:solidFill>
                <a:latin typeface="BLUETTI 1.0"/>
                <a:cs typeface="BLUETTI 1.0"/>
              </a:rPr>
              <a:t>EP2000</a:t>
            </a:r>
            <a:endParaRPr sz="300">
              <a:latin typeface="BLUETTI 1.0"/>
              <a:cs typeface="BLUETTI 1.0"/>
            </a:endParaRPr>
          </a:p>
        </p:txBody>
      </p:sp>
      <p:grpSp>
        <p:nvGrpSpPr>
          <p:cNvPr id="565" name="object 565"/>
          <p:cNvGrpSpPr/>
          <p:nvPr/>
        </p:nvGrpSpPr>
        <p:grpSpPr>
          <a:xfrm>
            <a:off x="16385113" y="1650001"/>
            <a:ext cx="1104265" cy="549910"/>
            <a:chOff x="16385113" y="1650001"/>
            <a:chExt cx="1104265" cy="549910"/>
          </a:xfrm>
        </p:grpSpPr>
        <p:sp>
          <p:nvSpPr>
            <p:cNvPr id="566" name="object 566"/>
            <p:cNvSpPr/>
            <p:nvPr/>
          </p:nvSpPr>
          <p:spPr>
            <a:xfrm>
              <a:off x="16430812" y="219316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3730" y="3658"/>
                  </a:moveTo>
                  <a:lnTo>
                    <a:pt x="2060" y="3658"/>
                  </a:lnTo>
                  <a:lnTo>
                    <a:pt x="923" y="3658"/>
                  </a:lnTo>
                  <a:lnTo>
                    <a:pt x="0" y="2746"/>
                  </a:lnTo>
                  <a:lnTo>
                    <a:pt x="0" y="1609"/>
                  </a:lnTo>
                  <a:lnTo>
                    <a:pt x="0" y="0"/>
                  </a:lnTo>
                  <a:lnTo>
                    <a:pt x="25779" y="0"/>
                  </a:lnTo>
                  <a:lnTo>
                    <a:pt x="25779" y="1609"/>
                  </a:lnTo>
                  <a:lnTo>
                    <a:pt x="25779" y="2746"/>
                  </a:lnTo>
                  <a:lnTo>
                    <a:pt x="24867" y="3658"/>
                  </a:lnTo>
                  <a:lnTo>
                    <a:pt x="23730" y="3658"/>
                  </a:lnTo>
                  <a:close/>
                </a:path>
              </a:pathLst>
            </a:custGeom>
            <a:ln w="5347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/>
            <p:cNvSpPr/>
            <p:nvPr/>
          </p:nvSpPr>
          <p:spPr>
            <a:xfrm>
              <a:off x="16491000" y="1651098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60">
                  <a:moveTo>
                    <a:pt x="0" y="0"/>
                  </a:moveTo>
                  <a:lnTo>
                    <a:pt x="0" y="517724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/>
            <p:cNvSpPr/>
            <p:nvPr/>
          </p:nvSpPr>
          <p:spPr>
            <a:xfrm>
              <a:off x="16396948" y="1651591"/>
              <a:ext cx="59690" cy="518159"/>
            </a:xfrm>
            <a:custGeom>
              <a:avLst/>
              <a:gdLst/>
              <a:ahLst/>
              <a:cxnLst/>
              <a:rect l="l" t="t" r="r" b="b"/>
              <a:pathLst>
                <a:path w="59690" h="518160">
                  <a:moveTo>
                    <a:pt x="4806" y="0"/>
                  </a:moveTo>
                  <a:lnTo>
                    <a:pt x="3118" y="0"/>
                  </a:lnTo>
                  <a:lnTo>
                    <a:pt x="1519" y="348"/>
                  </a:lnTo>
                  <a:lnTo>
                    <a:pt x="0" y="855"/>
                  </a:lnTo>
                  <a:lnTo>
                    <a:pt x="24383" y="19925"/>
                  </a:lnTo>
                  <a:lnTo>
                    <a:pt x="43212" y="44499"/>
                  </a:lnTo>
                  <a:lnTo>
                    <a:pt x="55345" y="73445"/>
                  </a:lnTo>
                  <a:lnTo>
                    <a:pt x="59642" y="105629"/>
                  </a:lnTo>
                  <a:lnTo>
                    <a:pt x="59642" y="412094"/>
                  </a:lnTo>
                  <a:lnTo>
                    <a:pt x="55345" y="444280"/>
                  </a:lnTo>
                  <a:lnTo>
                    <a:pt x="43212" y="473228"/>
                  </a:lnTo>
                  <a:lnTo>
                    <a:pt x="24383" y="497803"/>
                  </a:lnTo>
                  <a:lnTo>
                    <a:pt x="0" y="516868"/>
                  </a:lnTo>
                  <a:lnTo>
                    <a:pt x="1519" y="517375"/>
                  </a:lnTo>
                  <a:lnTo>
                    <a:pt x="3118" y="517724"/>
                  </a:lnTo>
                  <a:lnTo>
                    <a:pt x="4806" y="517724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/>
            <p:cNvSpPr/>
            <p:nvPr/>
          </p:nvSpPr>
          <p:spPr>
            <a:xfrm>
              <a:off x="16386698" y="1672679"/>
              <a:ext cx="19050" cy="477520"/>
            </a:xfrm>
            <a:custGeom>
              <a:avLst/>
              <a:gdLst/>
              <a:ahLst/>
              <a:cxnLst/>
              <a:rect l="l" t="t" r="r" b="b"/>
              <a:pathLst>
                <a:path w="19050" h="477519">
                  <a:moveTo>
                    <a:pt x="0" y="0"/>
                  </a:moveTo>
                  <a:lnTo>
                    <a:pt x="0" y="477500"/>
                  </a:lnTo>
                  <a:lnTo>
                    <a:pt x="7475" y="464858"/>
                  </a:lnTo>
                  <a:lnTo>
                    <a:pt x="12428" y="455031"/>
                  </a:lnTo>
                  <a:lnTo>
                    <a:pt x="16016" y="444676"/>
                  </a:lnTo>
                  <a:lnTo>
                    <a:pt x="18198" y="433937"/>
                  </a:lnTo>
                  <a:lnTo>
                    <a:pt x="18935" y="422958"/>
                  </a:lnTo>
                  <a:lnTo>
                    <a:pt x="18935" y="54542"/>
                  </a:lnTo>
                  <a:lnTo>
                    <a:pt x="7475" y="12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/>
            <p:cNvSpPr/>
            <p:nvPr/>
          </p:nvSpPr>
          <p:spPr>
            <a:xfrm>
              <a:off x="17414878" y="219316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3730" y="3658"/>
                  </a:moveTo>
                  <a:lnTo>
                    <a:pt x="2060" y="3658"/>
                  </a:lnTo>
                  <a:lnTo>
                    <a:pt x="923" y="3658"/>
                  </a:lnTo>
                  <a:lnTo>
                    <a:pt x="0" y="2746"/>
                  </a:lnTo>
                  <a:lnTo>
                    <a:pt x="0" y="1609"/>
                  </a:lnTo>
                  <a:lnTo>
                    <a:pt x="0" y="0"/>
                  </a:lnTo>
                  <a:lnTo>
                    <a:pt x="25791" y="0"/>
                  </a:lnTo>
                  <a:lnTo>
                    <a:pt x="25791" y="1609"/>
                  </a:lnTo>
                  <a:lnTo>
                    <a:pt x="25791" y="2746"/>
                  </a:lnTo>
                  <a:lnTo>
                    <a:pt x="24867" y="3658"/>
                  </a:lnTo>
                  <a:lnTo>
                    <a:pt x="23730" y="3658"/>
                  </a:lnTo>
                  <a:close/>
                </a:path>
              </a:pathLst>
            </a:custGeom>
            <a:ln w="5347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/>
            <p:cNvSpPr/>
            <p:nvPr/>
          </p:nvSpPr>
          <p:spPr>
            <a:xfrm>
              <a:off x="17383224" y="1651588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60">
                  <a:moveTo>
                    <a:pt x="0" y="5177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/>
            <p:cNvSpPr/>
            <p:nvPr/>
          </p:nvSpPr>
          <p:spPr>
            <a:xfrm>
              <a:off x="17417629" y="1651095"/>
              <a:ext cx="59690" cy="518159"/>
            </a:xfrm>
            <a:custGeom>
              <a:avLst/>
              <a:gdLst/>
              <a:ahLst/>
              <a:cxnLst/>
              <a:rect l="l" t="t" r="r" b="b"/>
              <a:pathLst>
                <a:path w="59690" h="518160">
                  <a:moveTo>
                    <a:pt x="54835" y="517724"/>
                  </a:moveTo>
                  <a:lnTo>
                    <a:pt x="56524" y="517724"/>
                  </a:lnTo>
                  <a:lnTo>
                    <a:pt x="58134" y="517375"/>
                  </a:lnTo>
                  <a:lnTo>
                    <a:pt x="59653" y="516868"/>
                  </a:lnTo>
                  <a:lnTo>
                    <a:pt x="35263" y="497803"/>
                  </a:lnTo>
                  <a:lnTo>
                    <a:pt x="16431" y="473228"/>
                  </a:lnTo>
                  <a:lnTo>
                    <a:pt x="4297" y="444280"/>
                  </a:lnTo>
                  <a:lnTo>
                    <a:pt x="0" y="412094"/>
                  </a:lnTo>
                  <a:lnTo>
                    <a:pt x="0" y="105641"/>
                  </a:lnTo>
                  <a:lnTo>
                    <a:pt x="4297" y="73450"/>
                  </a:lnTo>
                  <a:lnTo>
                    <a:pt x="16431" y="44502"/>
                  </a:lnTo>
                  <a:lnTo>
                    <a:pt x="35263" y="19930"/>
                  </a:lnTo>
                  <a:lnTo>
                    <a:pt x="59653" y="866"/>
                  </a:lnTo>
                  <a:lnTo>
                    <a:pt x="58134" y="348"/>
                  </a:lnTo>
                  <a:lnTo>
                    <a:pt x="56524" y="0"/>
                  </a:lnTo>
                  <a:lnTo>
                    <a:pt x="54835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/>
            <p:cNvSpPr/>
            <p:nvPr/>
          </p:nvSpPr>
          <p:spPr>
            <a:xfrm>
              <a:off x="17468593" y="1670230"/>
              <a:ext cx="19050" cy="477520"/>
            </a:xfrm>
            <a:custGeom>
              <a:avLst/>
              <a:gdLst/>
              <a:ahLst/>
              <a:cxnLst/>
              <a:rect l="l" t="t" r="r" b="b"/>
              <a:pathLst>
                <a:path w="19050" h="477519">
                  <a:moveTo>
                    <a:pt x="18935" y="0"/>
                  </a:moveTo>
                  <a:lnTo>
                    <a:pt x="736" y="43564"/>
                  </a:lnTo>
                  <a:lnTo>
                    <a:pt x="0" y="54542"/>
                  </a:lnTo>
                  <a:lnTo>
                    <a:pt x="0" y="422958"/>
                  </a:lnTo>
                  <a:lnTo>
                    <a:pt x="11460" y="464858"/>
                  </a:lnTo>
                  <a:lnTo>
                    <a:pt x="18935" y="477500"/>
                  </a:lnTo>
                  <a:lnTo>
                    <a:pt x="18935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/>
            <p:cNvSpPr/>
            <p:nvPr/>
          </p:nvSpPr>
          <p:spPr>
            <a:xfrm>
              <a:off x="16762944" y="1893615"/>
              <a:ext cx="379730" cy="41910"/>
            </a:xfrm>
            <a:custGeom>
              <a:avLst/>
              <a:gdLst/>
              <a:ahLst/>
              <a:cxnLst/>
              <a:rect l="l" t="t" r="r" b="b"/>
              <a:pathLst>
                <a:path w="379730" h="41910">
                  <a:moveTo>
                    <a:pt x="113870" y="0"/>
                  </a:moveTo>
                  <a:lnTo>
                    <a:pt x="113870" y="31352"/>
                  </a:lnTo>
                  <a:lnTo>
                    <a:pt x="118255" y="36440"/>
                  </a:lnTo>
                  <a:lnTo>
                    <a:pt x="123427" y="39874"/>
                  </a:lnTo>
                  <a:lnTo>
                    <a:pt x="130024" y="41360"/>
                  </a:lnTo>
                  <a:lnTo>
                    <a:pt x="152573" y="41360"/>
                  </a:lnTo>
                  <a:lnTo>
                    <a:pt x="159170" y="39863"/>
                  </a:lnTo>
                  <a:lnTo>
                    <a:pt x="164347" y="36429"/>
                  </a:lnTo>
                  <a:lnTo>
                    <a:pt x="166581" y="33840"/>
                  </a:lnTo>
                  <a:lnTo>
                    <a:pt x="131803" y="33840"/>
                  </a:lnTo>
                  <a:lnTo>
                    <a:pt x="128775" y="33108"/>
                  </a:lnTo>
                  <a:lnTo>
                    <a:pt x="125600" y="31622"/>
                  </a:lnTo>
                  <a:lnTo>
                    <a:pt x="123653" y="29089"/>
                  </a:lnTo>
                  <a:lnTo>
                    <a:pt x="123653" y="3140"/>
                  </a:lnTo>
                  <a:lnTo>
                    <a:pt x="113870" y="0"/>
                  </a:lnTo>
                  <a:close/>
                </a:path>
                <a:path w="379730" h="41910">
                  <a:moveTo>
                    <a:pt x="168728" y="0"/>
                  </a:moveTo>
                  <a:lnTo>
                    <a:pt x="158945" y="3140"/>
                  </a:lnTo>
                  <a:lnTo>
                    <a:pt x="158945" y="29089"/>
                  </a:lnTo>
                  <a:lnTo>
                    <a:pt x="156998" y="31622"/>
                  </a:lnTo>
                  <a:lnTo>
                    <a:pt x="153823" y="33108"/>
                  </a:lnTo>
                  <a:lnTo>
                    <a:pt x="150783" y="33840"/>
                  </a:lnTo>
                  <a:lnTo>
                    <a:pt x="166581" y="33840"/>
                  </a:lnTo>
                  <a:lnTo>
                    <a:pt x="168728" y="31352"/>
                  </a:lnTo>
                  <a:lnTo>
                    <a:pt x="168728" y="0"/>
                  </a:lnTo>
                  <a:close/>
                </a:path>
                <a:path w="379730" h="41910">
                  <a:moveTo>
                    <a:pt x="0" y="1925"/>
                  </a:moveTo>
                  <a:lnTo>
                    <a:pt x="0" y="40684"/>
                  </a:lnTo>
                  <a:lnTo>
                    <a:pt x="38793" y="40684"/>
                  </a:lnTo>
                  <a:lnTo>
                    <a:pt x="43848" y="39818"/>
                  </a:lnTo>
                  <a:lnTo>
                    <a:pt x="49420" y="36609"/>
                  </a:lnTo>
                  <a:lnTo>
                    <a:pt x="49420" y="34797"/>
                  </a:lnTo>
                  <a:lnTo>
                    <a:pt x="10503" y="34797"/>
                  </a:lnTo>
                  <a:lnTo>
                    <a:pt x="10437" y="7294"/>
                  </a:lnTo>
                  <a:lnTo>
                    <a:pt x="0" y="1925"/>
                  </a:lnTo>
                  <a:close/>
                </a:path>
                <a:path w="379730" h="41910">
                  <a:moveTo>
                    <a:pt x="35337" y="225"/>
                  </a:moveTo>
                  <a:lnTo>
                    <a:pt x="878" y="225"/>
                  </a:lnTo>
                  <a:lnTo>
                    <a:pt x="12214" y="6112"/>
                  </a:lnTo>
                  <a:lnTo>
                    <a:pt x="32162" y="6112"/>
                  </a:lnTo>
                  <a:lnTo>
                    <a:pt x="35967" y="6191"/>
                  </a:lnTo>
                  <a:lnTo>
                    <a:pt x="39446" y="7294"/>
                  </a:lnTo>
                  <a:lnTo>
                    <a:pt x="39446" y="14781"/>
                  </a:lnTo>
                  <a:lnTo>
                    <a:pt x="35922" y="15839"/>
                  </a:lnTo>
                  <a:lnTo>
                    <a:pt x="32196" y="16042"/>
                  </a:lnTo>
                  <a:lnTo>
                    <a:pt x="12484" y="16053"/>
                  </a:lnTo>
                  <a:lnTo>
                    <a:pt x="12484" y="23179"/>
                  </a:lnTo>
                  <a:lnTo>
                    <a:pt x="32174" y="23190"/>
                  </a:lnTo>
                  <a:lnTo>
                    <a:pt x="37161" y="23505"/>
                  </a:lnTo>
                  <a:lnTo>
                    <a:pt x="40955" y="24901"/>
                  </a:lnTo>
                  <a:lnTo>
                    <a:pt x="40955" y="33119"/>
                  </a:lnTo>
                  <a:lnTo>
                    <a:pt x="36598" y="34526"/>
                  </a:lnTo>
                  <a:lnTo>
                    <a:pt x="33108" y="34797"/>
                  </a:lnTo>
                  <a:lnTo>
                    <a:pt x="49420" y="34797"/>
                  </a:lnTo>
                  <a:lnTo>
                    <a:pt x="49420" y="22031"/>
                  </a:lnTo>
                  <a:lnTo>
                    <a:pt x="47675" y="20725"/>
                  </a:lnTo>
                  <a:lnTo>
                    <a:pt x="45671" y="19824"/>
                  </a:lnTo>
                  <a:lnTo>
                    <a:pt x="43499" y="19160"/>
                  </a:lnTo>
                  <a:lnTo>
                    <a:pt x="45266" y="18653"/>
                  </a:lnTo>
                  <a:lnTo>
                    <a:pt x="46685" y="17967"/>
                  </a:lnTo>
                  <a:lnTo>
                    <a:pt x="48171" y="16942"/>
                  </a:lnTo>
                  <a:lnTo>
                    <a:pt x="48171" y="3793"/>
                  </a:lnTo>
                  <a:lnTo>
                    <a:pt x="41878" y="1148"/>
                  </a:lnTo>
                  <a:lnTo>
                    <a:pt x="35337" y="225"/>
                  </a:lnTo>
                  <a:close/>
                </a:path>
                <a:path w="379730" h="41910">
                  <a:moveTo>
                    <a:pt x="379503" y="225"/>
                  </a:moveTo>
                  <a:lnTo>
                    <a:pt x="369000" y="225"/>
                  </a:lnTo>
                  <a:lnTo>
                    <a:pt x="369000" y="40684"/>
                  </a:lnTo>
                  <a:lnTo>
                    <a:pt x="379503" y="40684"/>
                  </a:lnTo>
                  <a:lnTo>
                    <a:pt x="379503" y="225"/>
                  </a:lnTo>
                  <a:close/>
                </a:path>
                <a:path w="379730" h="41910">
                  <a:moveTo>
                    <a:pt x="337772" y="6101"/>
                  </a:moveTo>
                  <a:lnTo>
                    <a:pt x="327257" y="6101"/>
                  </a:lnTo>
                  <a:lnTo>
                    <a:pt x="327257" y="40684"/>
                  </a:lnTo>
                  <a:lnTo>
                    <a:pt x="337772" y="40684"/>
                  </a:lnTo>
                  <a:lnTo>
                    <a:pt x="337772" y="6101"/>
                  </a:lnTo>
                  <a:close/>
                </a:path>
                <a:path w="379730" h="41910">
                  <a:moveTo>
                    <a:pt x="361536" y="225"/>
                  </a:moveTo>
                  <a:lnTo>
                    <a:pt x="303492" y="225"/>
                  </a:lnTo>
                  <a:lnTo>
                    <a:pt x="309008" y="6101"/>
                  </a:lnTo>
                  <a:lnTo>
                    <a:pt x="356020" y="6101"/>
                  </a:lnTo>
                  <a:lnTo>
                    <a:pt x="361536" y="225"/>
                  </a:lnTo>
                  <a:close/>
                </a:path>
                <a:path w="379730" h="41910">
                  <a:moveTo>
                    <a:pt x="274234" y="6101"/>
                  </a:moveTo>
                  <a:lnTo>
                    <a:pt x="263731" y="6101"/>
                  </a:lnTo>
                  <a:lnTo>
                    <a:pt x="263731" y="40684"/>
                  </a:lnTo>
                  <a:lnTo>
                    <a:pt x="274234" y="40684"/>
                  </a:lnTo>
                  <a:lnTo>
                    <a:pt x="274234" y="6101"/>
                  </a:lnTo>
                  <a:close/>
                </a:path>
                <a:path w="379730" h="41910">
                  <a:moveTo>
                    <a:pt x="298010" y="225"/>
                  </a:moveTo>
                  <a:lnTo>
                    <a:pt x="239955" y="225"/>
                  </a:lnTo>
                  <a:lnTo>
                    <a:pt x="245471" y="6101"/>
                  </a:lnTo>
                  <a:lnTo>
                    <a:pt x="292494" y="6101"/>
                  </a:lnTo>
                  <a:lnTo>
                    <a:pt x="298010" y="225"/>
                  </a:lnTo>
                  <a:close/>
                </a:path>
                <a:path w="379730" h="41910">
                  <a:moveTo>
                    <a:pt x="233707" y="225"/>
                  </a:moveTo>
                  <a:lnTo>
                    <a:pt x="181122" y="225"/>
                  </a:lnTo>
                  <a:lnTo>
                    <a:pt x="181122" y="40684"/>
                  </a:lnTo>
                  <a:lnTo>
                    <a:pt x="235418" y="40684"/>
                  </a:lnTo>
                  <a:lnTo>
                    <a:pt x="228832" y="34797"/>
                  </a:lnTo>
                  <a:lnTo>
                    <a:pt x="191637" y="34797"/>
                  </a:lnTo>
                  <a:lnTo>
                    <a:pt x="191637" y="22729"/>
                  </a:lnTo>
                  <a:lnTo>
                    <a:pt x="227886" y="22729"/>
                  </a:lnTo>
                  <a:lnTo>
                    <a:pt x="227886" y="16841"/>
                  </a:lnTo>
                  <a:lnTo>
                    <a:pt x="191637" y="16841"/>
                  </a:lnTo>
                  <a:lnTo>
                    <a:pt x="191637" y="6112"/>
                  </a:lnTo>
                  <a:lnTo>
                    <a:pt x="227515" y="6112"/>
                  </a:lnTo>
                  <a:lnTo>
                    <a:pt x="233707" y="225"/>
                  </a:lnTo>
                  <a:close/>
                </a:path>
                <a:path w="379730" h="41910">
                  <a:moveTo>
                    <a:pt x="71778" y="225"/>
                  </a:moveTo>
                  <a:lnTo>
                    <a:pt x="61286" y="225"/>
                  </a:lnTo>
                  <a:lnTo>
                    <a:pt x="61286" y="40684"/>
                  </a:lnTo>
                  <a:lnTo>
                    <a:pt x="100698" y="40684"/>
                  </a:lnTo>
                  <a:lnTo>
                    <a:pt x="107025" y="34797"/>
                  </a:lnTo>
                  <a:lnTo>
                    <a:pt x="71778" y="34797"/>
                  </a:lnTo>
                  <a:lnTo>
                    <a:pt x="71778" y="225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/>
            <p:cNvSpPr/>
            <p:nvPr/>
          </p:nvSpPr>
          <p:spPr>
            <a:xfrm>
              <a:off x="16491000" y="1860974"/>
              <a:ext cx="892810" cy="0"/>
            </a:xfrm>
            <a:custGeom>
              <a:avLst/>
              <a:gdLst/>
              <a:ahLst/>
              <a:cxnLst/>
              <a:rect l="l" t="t" r="r" b="b"/>
              <a:pathLst>
                <a:path w="892809">
                  <a:moveTo>
                    <a:pt x="0" y="0"/>
                  </a:moveTo>
                  <a:lnTo>
                    <a:pt x="892229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/>
            <p:cNvSpPr/>
            <p:nvPr/>
          </p:nvSpPr>
          <p:spPr>
            <a:xfrm>
              <a:off x="16491000" y="1961889"/>
              <a:ext cx="892810" cy="0"/>
            </a:xfrm>
            <a:custGeom>
              <a:avLst/>
              <a:gdLst/>
              <a:ahLst/>
              <a:cxnLst/>
              <a:rect l="l" t="t" r="r" b="b"/>
              <a:pathLst>
                <a:path w="892809">
                  <a:moveTo>
                    <a:pt x="0" y="0"/>
                  </a:moveTo>
                  <a:lnTo>
                    <a:pt x="892229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/>
            <p:cNvSpPr/>
            <p:nvPr/>
          </p:nvSpPr>
          <p:spPr>
            <a:xfrm>
              <a:off x="16386700" y="1651588"/>
              <a:ext cx="1101090" cy="518159"/>
            </a:xfrm>
            <a:custGeom>
              <a:avLst/>
              <a:gdLst/>
              <a:ahLst/>
              <a:cxnLst/>
              <a:rect l="l" t="t" r="r" b="b"/>
              <a:pathLst>
                <a:path w="1101090" h="518160">
                  <a:moveTo>
                    <a:pt x="1083810" y="517724"/>
                  </a:moveTo>
                  <a:lnTo>
                    <a:pt x="17010" y="517724"/>
                  </a:lnTo>
                  <a:lnTo>
                    <a:pt x="7610" y="517724"/>
                  </a:lnTo>
                  <a:lnTo>
                    <a:pt x="0" y="510102"/>
                  </a:lnTo>
                  <a:lnTo>
                    <a:pt x="0" y="500702"/>
                  </a:lnTo>
                  <a:lnTo>
                    <a:pt x="0" y="17021"/>
                  </a:lnTo>
                  <a:lnTo>
                    <a:pt x="0" y="7621"/>
                  </a:lnTo>
                  <a:lnTo>
                    <a:pt x="7610" y="0"/>
                  </a:lnTo>
                  <a:lnTo>
                    <a:pt x="17010" y="0"/>
                  </a:lnTo>
                  <a:lnTo>
                    <a:pt x="1083810" y="0"/>
                  </a:lnTo>
                  <a:lnTo>
                    <a:pt x="1093211" y="0"/>
                  </a:lnTo>
                  <a:lnTo>
                    <a:pt x="1100832" y="7621"/>
                  </a:lnTo>
                  <a:lnTo>
                    <a:pt x="1100832" y="17021"/>
                  </a:lnTo>
                  <a:lnTo>
                    <a:pt x="1100832" y="500702"/>
                  </a:lnTo>
                  <a:lnTo>
                    <a:pt x="1100832" y="510102"/>
                  </a:lnTo>
                  <a:lnTo>
                    <a:pt x="1093211" y="517724"/>
                  </a:lnTo>
                  <a:lnTo>
                    <a:pt x="1083810" y="517724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/>
            <p:cNvSpPr/>
            <p:nvPr/>
          </p:nvSpPr>
          <p:spPr>
            <a:xfrm>
              <a:off x="16421941" y="2168823"/>
              <a:ext cx="43815" cy="24765"/>
            </a:xfrm>
            <a:custGeom>
              <a:avLst/>
              <a:gdLst/>
              <a:ahLst/>
              <a:cxnLst/>
              <a:rect l="l" t="t" r="r" b="b"/>
              <a:pathLst>
                <a:path w="43815" h="24764">
                  <a:moveTo>
                    <a:pt x="36643" y="24338"/>
                  </a:moveTo>
                  <a:lnTo>
                    <a:pt x="6889" y="24338"/>
                  </a:lnTo>
                  <a:lnTo>
                    <a:pt x="3084" y="24338"/>
                  </a:lnTo>
                  <a:lnTo>
                    <a:pt x="0" y="21254"/>
                  </a:lnTo>
                  <a:lnTo>
                    <a:pt x="0" y="17449"/>
                  </a:lnTo>
                  <a:lnTo>
                    <a:pt x="0" y="0"/>
                  </a:lnTo>
                  <a:lnTo>
                    <a:pt x="43533" y="0"/>
                  </a:lnTo>
                  <a:lnTo>
                    <a:pt x="43533" y="17449"/>
                  </a:lnTo>
                  <a:lnTo>
                    <a:pt x="43533" y="21254"/>
                  </a:lnTo>
                  <a:lnTo>
                    <a:pt x="40448" y="24338"/>
                  </a:lnTo>
                  <a:lnTo>
                    <a:pt x="36643" y="24338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/>
            <p:cNvSpPr/>
            <p:nvPr/>
          </p:nvSpPr>
          <p:spPr>
            <a:xfrm>
              <a:off x="17406002" y="2168823"/>
              <a:ext cx="43815" cy="24765"/>
            </a:xfrm>
            <a:custGeom>
              <a:avLst/>
              <a:gdLst/>
              <a:ahLst/>
              <a:cxnLst/>
              <a:rect l="l" t="t" r="r" b="b"/>
              <a:pathLst>
                <a:path w="43815" h="24764">
                  <a:moveTo>
                    <a:pt x="36654" y="24338"/>
                  </a:moveTo>
                  <a:lnTo>
                    <a:pt x="6889" y="24338"/>
                  </a:lnTo>
                  <a:lnTo>
                    <a:pt x="3095" y="24338"/>
                  </a:lnTo>
                  <a:lnTo>
                    <a:pt x="0" y="21254"/>
                  </a:lnTo>
                  <a:lnTo>
                    <a:pt x="0" y="17449"/>
                  </a:lnTo>
                  <a:lnTo>
                    <a:pt x="0" y="0"/>
                  </a:lnTo>
                  <a:lnTo>
                    <a:pt x="43544" y="0"/>
                  </a:lnTo>
                  <a:lnTo>
                    <a:pt x="43544" y="17449"/>
                  </a:lnTo>
                  <a:lnTo>
                    <a:pt x="43544" y="21254"/>
                  </a:lnTo>
                  <a:lnTo>
                    <a:pt x="40459" y="24338"/>
                  </a:lnTo>
                  <a:lnTo>
                    <a:pt x="36654" y="24338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/>
            <p:cNvSpPr/>
            <p:nvPr/>
          </p:nvSpPr>
          <p:spPr>
            <a:xfrm>
              <a:off x="16386701" y="1651591"/>
              <a:ext cx="1101090" cy="541655"/>
            </a:xfrm>
            <a:custGeom>
              <a:avLst/>
              <a:gdLst/>
              <a:ahLst/>
              <a:cxnLst/>
              <a:rect l="l" t="t" r="r" b="b"/>
              <a:pathLst>
                <a:path w="1101090" h="541655">
                  <a:moveTo>
                    <a:pt x="1085769" y="0"/>
                  </a:moveTo>
                  <a:lnTo>
                    <a:pt x="15051" y="0"/>
                  </a:lnTo>
                  <a:lnTo>
                    <a:pt x="6732" y="0"/>
                  </a:lnTo>
                  <a:lnTo>
                    <a:pt x="0" y="6754"/>
                  </a:lnTo>
                  <a:lnTo>
                    <a:pt x="0" y="15062"/>
                  </a:lnTo>
                  <a:lnTo>
                    <a:pt x="0" y="502661"/>
                  </a:lnTo>
                  <a:lnTo>
                    <a:pt x="0" y="510980"/>
                  </a:lnTo>
                  <a:lnTo>
                    <a:pt x="6732" y="517724"/>
                  </a:lnTo>
                  <a:lnTo>
                    <a:pt x="15051" y="517724"/>
                  </a:lnTo>
                  <a:lnTo>
                    <a:pt x="35236" y="517724"/>
                  </a:lnTo>
                  <a:lnTo>
                    <a:pt x="35236" y="535477"/>
                  </a:lnTo>
                  <a:lnTo>
                    <a:pt x="35236" y="538843"/>
                  </a:lnTo>
                  <a:lnTo>
                    <a:pt x="37971" y="541567"/>
                  </a:lnTo>
                  <a:lnTo>
                    <a:pt x="41337" y="541567"/>
                  </a:lnTo>
                  <a:lnTo>
                    <a:pt x="72678" y="541567"/>
                  </a:lnTo>
                  <a:lnTo>
                    <a:pt x="76044" y="541567"/>
                  </a:lnTo>
                  <a:lnTo>
                    <a:pt x="78769" y="538843"/>
                  </a:lnTo>
                  <a:lnTo>
                    <a:pt x="78769" y="535477"/>
                  </a:lnTo>
                  <a:lnTo>
                    <a:pt x="78769" y="517724"/>
                  </a:lnTo>
                  <a:lnTo>
                    <a:pt x="1019316" y="517724"/>
                  </a:lnTo>
                  <a:lnTo>
                    <a:pt x="1019316" y="535477"/>
                  </a:lnTo>
                  <a:lnTo>
                    <a:pt x="1019316" y="538843"/>
                  </a:lnTo>
                  <a:lnTo>
                    <a:pt x="1022040" y="541567"/>
                  </a:lnTo>
                  <a:lnTo>
                    <a:pt x="1025406" y="541567"/>
                  </a:lnTo>
                  <a:lnTo>
                    <a:pt x="1056747" y="541567"/>
                  </a:lnTo>
                  <a:lnTo>
                    <a:pt x="1060113" y="541567"/>
                  </a:lnTo>
                  <a:lnTo>
                    <a:pt x="1062849" y="538843"/>
                  </a:lnTo>
                  <a:lnTo>
                    <a:pt x="1062849" y="535477"/>
                  </a:lnTo>
                  <a:lnTo>
                    <a:pt x="1062849" y="517724"/>
                  </a:lnTo>
                  <a:lnTo>
                    <a:pt x="1085769" y="517724"/>
                  </a:lnTo>
                  <a:lnTo>
                    <a:pt x="1094089" y="517724"/>
                  </a:lnTo>
                  <a:lnTo>
                    <a:pt x="1100832" y="510980"/>
                  </a:lnTo>
                  <a:lnTo>
                    <a:pt x="1100832" y="502661"/>
                  </a:lnTo>
                  <a:lnTo>
                    <a:pt x="1100832" y="15062"/>
                  </a:lnTo>
                  <a:lnTo>
                    <a:pt x="1100832" y="6754"/>
                  </a:lnTo>
                  <a:lnTo>
                    <a:pt x="1094089" y="0"/>
                  </a:lnTo>
                  <a:lnTo>
                    <a:pt x="1085769" y="0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1" name="object 581"/>
          <p:cNvSpPr txBox="1"/>
          <p:nvPr/>
        </p:nvSpPr>
        <p:spPr>
          <a:xfrm>
            <a:off x="16501186" y="2082239"/>
            <a:ext cx="882650" cy="73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60325" algn="r">
              <a:lnSpc>
                <a:spcPct val="100000"/>
              </a:lnSpc>
              <a:spcBef>
                <a:spcPts val="110"/>
              </a:spcBef>
            </a:pPr>
            <a:r>
              <a:rPr sz="300" spc="-20" dirty="0">
                <a:solidFill>
                  <a:srgbClr val="221714"/>
                </a:solidFill>
                <a:latin typeface="BLUETTI 1.0"/>
                <a:cs typeface="BLUETTI 1.0"/>
              </a:rPr>
              <a:t>B700</a:t>
            </a:r>
            <a:endParaRPr sz="300">
              <a:latin typeface="BLUETTI 1.0"/>
              <a:cs typeface="BLUETTI 1.0"/>
            </a:endParaRPr>
          </a:p>
        </p:txBody>
      </p:sp>
      <p:grpSp>
        <p:nvGrpSpPr>
          <p:cNvPr id="582" name="object 582"/>
          <p:cNvGrpSpPr/>
          <p:nvPr/>
        </p:nvGrpSpPr>
        <p:grpSpPr>
          <a:xfrm>
            <a:off x="16385113" y="2198069"/>
            <a:ext cx="1104265" cy="549910"/>
            <a:chOff x="16385113" y="2198069"/>
            <a:chExt cx="1104265" cy="549910"/>
          </a:xfrm>
        </p:grpSpPr>
        <p:sp>
          <p:nvSpPr>
            <p:cNvPr id="583" name="object 583"/>
            <p:cNvSpPr/>
            <p:nvPr/>
          </p:nvSpPr>
          <p:spPr>
            <a:xfrm>
              <a:off x="16430812" y="274123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3730" y="3658"/>
                  </a:moveTo>
                  <a:lnTo>
                    <a:pt x="2060" y="3658"/>
                  </a:lnTo>
                  <a:lnTo>
                    <a:pt x="923" y="3658"/>
                  </a:lnTo>
                  <a:lnTo>
                    <a:pt x="0" y="2746"/>
                  </a:lnTo>
                  <a:lnTo>
                    <a:pt x="0" y="1609"/>
                  </a:lnTo>
                  <a:lnTo>
                    <a:pt x="0" y="0"/>
                  </a:lnTo>
                  <a:lnTo>
                    <a:pt x="25779" y="0"/>
                  </a:lnTo>
                  <a:lnTo>
                    <a:pt x="25779" y="1609"/>
                  </a:lnTo>
                  <a:lnTo>
                    <a:pt x="25779" y="2746"/>
                  </a:lnTo>
                  <a:lnTo>
                    <a:pt x="24867" y="3658"/>
                  </a:lnTo>
                  <a:lnTo>
                    <a:pt x="23730" y="3658"/>
                  </a:lnTo>
                  <a:close/>
                </a:path>
              </a:pathLst>
            </a:custGeom>
            <a:ln w="5347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/>
            <p:cNvSpPr/>
            <p:nvPr/>
          </p:nvSpPr>
          <p:spPr>
            <a:xfrm>
              <a:off x="16491000" y="2199165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60">
                  <a:moveTo>
                    <a:pt x="0" y="0"/>
                  </a:moveTo>
                  <a:lnTo>
                    <a:pt x="0" y="517724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/>
            <p:cNvSpPr/>
            <p:nvPr/>
          </p:nvSpPr>
          <p:spPr>
            <a:xfrm>
              <a:off x="16762944" y="2441683"/>
              <a:ext cx="379730" cy="41910"/>
            </a:xfrm>
            <a:custGeom>
              <a:avLst/>
              <a:gdLst/>
              <a:ahLst/>
              <a:cxnLst/>
              <a:rect l="l" t="t" r="r" b="b"/>
              <a:pathLst>
                <a:path w="379730" h="41910">
                  <a:moveTo>
                    <a:pt x="113870" y="0"/>
                  </a:moveTo>
                  <a:lnTo>
                    <a:pt x="113870" y="31352"/>
                  </a:lnTo>
                  <a:lnTo>
                    <a:pt x="118255" y="36440"/>
                  </a:lnTo>
                  <a:lnTo>
                    <a:pt x="123427" y="39874"/>
                  </a:lnTo>
                  <a:lnTo>
                    <a:pt x="130024" y="41360"/>
                  </a:lnTo>
                  <a:lnTo>
                    <a:pt x="152573" y="41360"/>
                  </a:lnTo>
                  <a:lnTo>
                    <a:pt x="159170" y="39863"/>
                  </a:lnTo>
                  <a:lnTo>
                    <a:pt x="164347" y="36429"/>
                  </a:lnTo>
                  <a:lnTo>
                    <a:pt x="166581" y="33840"/>
                  </a:lnTo>
                  <a:lnTo>
                    <a:pt x="131803" y="33840"/>
                  </a:lnTo>
                  <a:lnTo>
                    <a:pt x="128775" y="33108"/>
                  </a:lnTo>
                  <a:lnTo>
                    <a:pt x="125600" y="31622"/>
                  </a:lnTo>
                  <a:lnTo>
                    <a:pt x="123653" y="29089"/>
                  </a:lnTo>
                  <a:lnTo>
                    <a:pt x="123653" y="3140"/>
                  </a:lnTo>
                  <a:lnTo>
                    <a:pt x="113870" y="0"/>
                  </a:lnTo>
                  <a:close/>
                </a:path>
                <a:path w="379730" h="41910">
                  <a:moveTo>
                    <a:pt x="168728" y="0"/>
                  </a:moveTo>
                  <a:lnTo>
                    <a:pt x="158945" y="3140"/>
                  </a:lnTo>
                  <a:lnTo>
                    <a:pt x="158945" y="29089"/>
                  </a:lnTo>
                  <a:lnTo>
                    <a:pt x="156998" y="31622"/>
                  </a:lnTo>
                  <a:lnTo>
                    <a:pt x="153823" y="33108"/>
                  </a:lnTo>
                  <a:lnTo>
                    <a:pt x="150783" y="33840"/>
                  </a:lnTo>
                  <a:lnTo>
                    <a:pt x="166581" y="33840"/>
                  </a:lnTo>
                  <a:lnTo>
                    <a:pt x="168728" y="31352"/>
                  </a:lnTo>
                  <a:lnTo>
                    <a:pt x="168728" y="0"/>
                  </a:lnTo>
                  <a:close/>
                </a:path>
                <a:path w="379730" h="41910">
                  <a:moveTo>
                    <a:pt x="0" y="1925"/>
                  </a:moveTo>
                  <a:lnTo>
                    <a:pt x="0" y="40684"/>
                  </a:lnTo>
                  <a:lnTo>
                    <a:pt x="38793" y="40684"/>
                  </a:lnTo>
                  <a:lnTo>
                    <a:pt x="43848" y="39818"/>
                  </a:lnTo>
                  <a:lnTo>
                    <a:pt x="49420" y="36609"/>
                  </a:lnTo>
                  <a:lnTo>
                    <a:pt x="49420" y="34797"/>
                  </a:lnTo>
                  <a:lnTo>
                    <a:pt x="10503" y="34797"/>
                  </a:lnTo>
                  <a:lnTo>
                    <a:pt x="10437" y="7294"/>
                  </a:lnTo>
                  <a:lnTo>
                    <a:pt x="0" y="1925"/>
                  </a:lnTo>
                  <a:close/>
                </a:path>
                <a:path w="379730" h="41910">
                  <a:moveTo>
                    <a:pt x="35337" y="225"/>
                  </a:moveTo>
                  <a:lnTo>
                    <a:pt x="878" y="225"/>
                  </a:lnTo>
                  <a:lnTo>
                    <a:pt x="12214" y="6112"/>
                  </a:lnTo>
                  <a:lnTo>
                    <a:pt x="32162" y="6112"/>
                  </a:lnTo>
                  <a:lnTo>
                    <a:pt x="35967" y="6191"/>
                  </a:lnTo>
                  <a:lnTo>
                    <a:pt x="39446" y="7294"/>
                  </a:lnTo>
                  <a:lnTo>
                    <a:pt x="39446" y="14781"/>
                  </a:lnTo>
                  <a:lnTo>
                    <a:pt x="35922" y="15839"/>
                  </a:lnTo>
                  <a:lnTo>
                    <a:pt x="32196" y="16042"/>
                  </a:lnTo>
                  <a:lnTo>
                    <a:pt x="12484" y="16053"/>
                  </a:lnTo>
                  <a:lnTo>
                    <a:pt x="12484" y="23179"/>
                  </a:lnTo>
                  <a:lnTo>
                    <a:pt x="32174" y="23190"/>
                  </a:lnTo>
                  <a:lnTo>
                    <a:pt x="37161" y="23505"/>
                  </a:lnTo>
                  <a:lnTo>
                    <a:pt x="40955" y="24901"/>
                  </a:lnTo>
                  <a:lnTo>
                    <a:pt x="40955" y="33119"/>
                  </a:lnTo>
                  <a:lnTo>
                    <a:pt x="36598" y="34526"/>
                  </a:lnTo>
                  <a:lnTo>
                    <a:pt x="33108" y="34797"/>
                  </a:lnTo>
                  <a:lnTo>
                    <a:pt x="49420" y="34797"/>
                  </a:lnTo>
                  <a:lnTo>
                    <a:pt x="49420" y="22031"/>
                  </a:lnTo>
                  <a:lnTo>
                    <a:pt x="47675" y="20725"/>
                  </a:lnTo>
                  <a:lnTo>
                    <a:pt x="45671" y="19824"/>
                  </a:lnTo>
                  <a:lnTo>
                    <a:pt x="43499" y="19160"/>
                  </a:lnTo>
                  <a:lnTo>
                    <a:pt x="45266" y="18653"/>
                  </a:lnTo>
                  <a:lnTo>
                    <a:pt x="46685" y="17967"/>
                  </a:lnTo>
                  <a:lnTo>
                    <a:pt x="48171" y="16942"/>
                  </a:lnTo>
                  <a:lnTo>
                    <a:pt x="48171" y="3793"/>
                  </a:lnTo>
                  <a:lnTo>
                    <a:pt x="41878" y="1148"/>
                  </a:lnTo>
                  <a:lnTo>
                    <a:pt x="35337" y="225"/>
                  </a:lnTo>
                  <a:close/>
                </a:path>
                <a:path w="379730" h="41910">
                  <a:moveTo>
                    <a:pt x="379503" y="225"/>
                  </a:moveTo>
                  <a:lnTo>
                    <a:pt x="369000" y="225"/>
                  </a:lnTo>
                  <a:lnTo>
                    <a:pt x="369000" y="40684"/>
                  </a:lnTo>
                  <a:lnTo>
                    <a:pt x="379503" y="40684"/>
                  </a:lnTo>
                  <a:lnTo>
                    <a:pt x="379503" y="225"/>
                  </a:lnTo>
                  <a:close/>
                </a:path>
                <a:path w="379730" h="41910">
                  <a:moveTo>
                    <a:pt x="337772" y="6101"/>
                  </a:moveTo>
                  <a:lnTo>
                    <a:pt x="327257" y="6101"/>
                  </a:lnTo>
                  <a:lnTo>
                    <a:pt x="327257" y="40684"/>
                  </a:lnTo>
                  <a:lnTo>
                    <a:pt x="337772" y="40684"/>
                  </a:lnTo>
                  <a:lnTo>
                    <a:pt x="337772" y="6101"/>
                  </a:lnTo>
                  <a:close/>
                </a:path>
                <a:path w="379730" h="41910">
                  <a:moveTo>
                    <a:pt x="361536" y="225"/>
                  </a:moveTo>
                  <a:lnTo>
                    <a:pt x="303492" y="225"/>
                  </a:lnTo>
                  <a:lnTo>
                    <a:pt x="309008" y="6101"/>
                  </a:lnTo>
                  <a:lnTo>
                    <a:pt x="356020" y="6101"/>
                  </a:lnTo>
                  <a:lnTo>
                    <a:pt x="361536" y="225"/>
                  </a:lnTo>
                  <a:close/>
                </a:path>
                <a:path w="379730" h="41910">
                  <a:moveTo>
                    <a:pt x="274234" y="6101"/>
                  </a:moveTo>
                  <a:lnTo>
                    <a:pt x="263731" y="6101"/>
                  </a:lnTo>
                  <a:lnTo>
                    <a:pt x="263731" y="40684"/>
                  </a:lnTo>
                  <a:lnTo>
                    <a:pt x="274234" y="40684"/>
                  </a:lnTo>
                  <a:lnTo>
                    <a:pt x="274234" y="6101"/>
                  </a:lnTo>
                  <a:close/>
                </a:path>
                <a:path w="379730" h="41910">
                  <a:moveTo>
                    <a:pt x="298010" y="225"/>
                  </a:moveTo>
                  <a:lnTo>
                    <a:pt x="239955" y="225"/>
                  </a:lnTo>
                  <a:lnTo>
                    <a:pt x="245471" y="6101"/>
                  </a:lnTo>
                  <a:lnTo>
                    <a:pt x="292494" y="6101"/>
                  </a:lnTo>
                  <a:lnTo>
                    <a:pt x="298010" y="225"/>
                  </a:lnTo>
                  <a:close/>
                </a:path>
                <a:path w="379730" h="41910">
                  <a:moveTo>
                    <a:pt x="233707" y="225"/>
                  </a:moveTo>
                  <a:lnTo>
                    <a:pt x="181122" y="225"/>
                  </a:lnTo>
                  <a:lnTo>
                    <a:pt x="181122" y="40684"/>
                  </a:lnTo>
                  <a:lnTo>
                    <a:pt x="235418" y="40684"/>
                  </a:lnTo>
                  <a:lnTo>
                    <a:pt x="228832" y="34797"/>
                  </a:lnTo>
                  <a:lnTo>
                    <a:pt x="191637" y="34797"/>
                  </a:lnTo>
                  <a:lnTo>
                    <a:pt x="191637" y="22729"/>
                  </a:lnTo>
                  <a:lnTo>
                    <a:pt x="227886" y="22729"/>
                  </a:lnTo>
                  <a:lnTo>
                    <a:pt x="227886" y="16841"/>
                  </a:lnTo>
                  <a:lnTo>
                    <a:pt x="191637" y="16841"/>
                  </a:lnTo>
                  <a:lnTo>
                    <a:pt x="191637" y="6112"/>
                  </a:lnTo>
                  <a:lnTo>
                    <a:pt x="227515" y="6112"/>
                  </a:lnTo>
                  <a:lnTo>
                    <a:pt x="233707" y="225"/>
                  </a:lnTo>
                  <a:close/>
                </a:path>
                <a:path w="379730" h="41910">
                  <a:moveTo>
                    <a:pt x="71778" y="225"/>
                  </a:moveTo>
                  <a:lnTo>
                    <a:pt x="61286" y="225"/>
                  </a:lnTo>
                  <a:lnTo>
                    <a:pt x="61286" y="40684"/>
                  </a:lnTo>
                  <a:lnTo>
                    <a:pt x="100698" y="40684"/>
                  </a:lnTo>
                  <a:lnTo>
                    <a:pt x="107025" y="34797"/>
                  </a:lnTo>
                  <a:lnTo>
                    <a:pt x="71778" y="34797"/>
                  </a:lnTo>
                  <a:lnTo>
                    <a:pt x="71778" y="225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/>
            <p:cNvSpPr/>
            <p:nvPr/>
          </p:nvSpPr>
          <p:spPr>
            <a:xfrm>
              <a:off x="16396948" y="2199659"/>
              <a:ext cx="59690" cy="518159"/>
            </a:xfrm>
            <a:custGeom>
              <a:avLst/>
              <a:gdLst/>
              <a:ahLst/>
              <a:cxnLst/>
              <a:rect l="l" t="t" r="r" b="b"/>
              <a:pathLst>
                <a:path w="59690" h="518160">
                  <a:moveTo>
                    <a:pt x="4806" y="0"/>
                  </a:moveTo>
                  <a:lnTo>
                    <a:pt x="3118" y="0"/>
                  </a:lnTo>
                  <a:lnTo>
                    <a:pt x="1519" y="348"/>
                  </a:lnTo>
                  <a:lnTo>
                    <a:pt x="0" y="855"/>
                  </a:lnTo>
                  <a:lnTo>
                    <a:pt x="24383" y="19925"/>
                  </a:lnTo>
                  <a:lnTo>
                    <a:pt x="43212" y="44499"/>
                  </a:lnTo>
                  <a:lnTo>
                    <a:pt x="55345" y="73445"/>
                  </a:lnTo>
                  <a:lnTo>
                    <a:pt x="59642" y="105629"/>
                  </a:lnTo>
                  <a:lnTo>
                    <a:pt x="59642" y="412094"/>
                  </a:lnTo>
                  <a:lnTo>
                    <a:pt x="55345" y="444280"/>
                  </a:lnTo>
                  <a:lnTo>
                    <a:pt x="43212" y="473228"/>
                  </a:lnTo>
                  <a:lnTo>
                    <a:pt x="24383" y="497803"/>
                  </a:lnTo>
                  <a:lnTo>
                    <a:pt x="0" y="516868"/>
                  </a:lnTo>
                  <a:lnTo>
                    <a:pt x="1519" y="517375"/>
                  </a:lnTo>
                  <a:lnTo>
                    <a:pt x="3118" y="517724"/>
                  </a:lnTo>
                  <a:lnTo>
                    <a:pt x="4806" y="517724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/>
            <p:cNvSpPr/>
            <p:nvPr/>
          </p:nvSpPr>
          <p:spPr>
            <a:xfrm>
              <a:off x="16386698" y="2220748"/>
              <a:ext cx="19050" cy="477520"/>
            </a:xfrm>
            <a:custGeom>
              <a:avLst/>
              <a:gdLst/>
              <a:ahLst/>
              <a:cxnLst/>
              <a:rect l="l" t="t" r="r" b="b"/>
              <a:pathLst>
                <a:path w="19050" h="477519">
                  <a:moveTo>
                    <a:pt x="0" y="0"/>
                  </a:moveTo>
                  <a:lnTo>
                    <a:pt x="0" y="477500"/>
                  </a:lnTo>
                  <a:lnTo>
                    <a:pt x="7475" y="464858"/>
                  </a:lnTo>
                  <a:lnTo>
                    <a:pt x="12428" y="455031"/>
                  </a:lnTo>
                  <a:lnTo>
                    <a:pt x="16016" y="444676"/>
                  </a:lnTo>
                  <a:lnTo>
                    <a:pt x="18198" y="433937"/>
                  </a:lnTo>
                  <a:lnTo>
                    <a:pt x="18935" y="422958"/>
                  </a:lnTo>
                  <a:lnTo>
                    <a:pt x="18935" y="54542"/>
                  </a:lnTo>
                  <a:lnTo>
                    <a:pt x="7475" y="12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/>
            <p:cNvSpPr/>
            <p:nvPr/>
          </p:nvSpPr>
          <p:spPr>
            <a:xfrm>
              <a:off x="17414878" y="274123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3730" y="3658"/>
                  </a:moveTo>
                  <a:lnTo>
                    <a:pt x="2060" y="3658"/>
                  </a:lnTo>
                  <a:lnTo>
                    <a:pt x="923" y="3658"/>
                  </a:lnTo>
                  <a:lnTo>
                    <a:pt x="0" y="2746"/>
                  </a:lnTo>
                  <a:lnTo>
                    <a:pt x="0" y="1609"/>
                  </a:lnTo>
                  <a:lnTo>
                    <a:pt x="0" y="0"/>
                  </a:lnTo>
                  <a:lnTo>
                    <a:pt x="25791" y="0"/>
                  </a:lnTo>
                  <a:lnTo>
                    <a:pt x="25791" y="1609"/>
                  </a:lnTo>
                  <a:lnTo>
                    <a:pt x="25791" y="2746"/>
                  </a:lnTo>
                  <a:lnTo>
                    <a:pt x="24867" y="3658"/>
                  </a:lnTo>
                  <a:lnTo>
                    <a:pt x="23730" y="3658"/>
                  </a:lnTo>
                  <a:close/>
                </a:path>
              </a:pathLst>
            </a:custGeom>
            <a:ln w="5347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/>
            <p:cNvSpPr/>
            <p:nvPr/>
          </p:nvSpPr>
          <p:spPr>
            <a:xfrm>
              <a:off x="17383224" y="2199656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60">
                  <a:moveTo>
                    <a:pt x="0" y="5177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/>
            <p:cNvSpPr/>
            <p:nvPr/>
          </p:nvSpPr>
          <p:spPr>
            <a:xfrm>
              <a:off x="17417629" y="2199163"/>
              <a:ext cx="59690" cy="518159"/>
            </a:xfrm>
            <a:custGeom>
              <a:avLst/>
              <a:gdLst/>
              <a:ahLst/>
              <a:cxnLst/>
              <a:rect l="l" t="t" r="r" b="b"/>
              <a:pathLst>
                <a:path w="59690" h="518160">
                  <a:moveTo>
                    <a:pt x="54835" y="517724"/>
                  </a:moveTo>
                  <a:lnTo>
                    <a:pt x="56524" y="517724"/>
                  </a:lnTo>
                  <a:lnTo>
                    <a:pt x="58134" y="517375"/>
                  </a:lnTo>
                  <a:lnTo>
                    <a:pt x="59653" y="516868"/>
                  </a:lnTo>
                  <a:lnTo>
                    <a:pt x="35263" y="497803"/>
                  </a:lnTo>
                  <a:lnTo>
                    <a:pt x="16431" y="473228"/>
                  </a:lnTo>
                  <a:lnTo>
                    <a:pt x="4297" y="444280"/>
                  </a:lnTo>
                  <a:lnTo>
                    <a:pt x="0" y="412094"/>
                  </a:lnTo>
                  <a:lnTo>
                    <a:pt x="0" y="105629"/>
                  </a:lnTo>
                  <a:lnTo>
                    <a:pt x="4297" y="73445"/>
                  </a:lnTo>
                  <a:lnTo>
                    <a:pt x="16431" y="44501"/>
                  </a:lnTo>
                  <a:lnTo>
                    <a:pt x="35263" y="19930"/>
                  </a:lnTo>
                  <a:lnTo>
                    <a:pt x="59653" y="866"/>
                  </a:lnTo>
                  <a:lnTo>
                    <a:pt x="58134" y="348"/>
                  </a:lnTo>
                  <a:lnTo>
                    <a:pt x="56524" y="0"/>
                  </a:lnTo>
                  <a:lnTo>
                    <a:pt x="54835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/>
            <p:cNvSpPr/>
            <p:nvPr/>
          </p:nvSpPr>
          <p:spPr>
            <a:xfrm>
              <a:off x="17468593" y="2218297"/>
              <a:ext cx="19050" cy="477520"/>
            </a:xfrm>
            <a:custGeom>
              <a:avLst/>
              <a:gdLst/>
              <a:ahLst/>
              <a:cxnLst/>
              <a:rect l="l" t="t" r="r" b="b"/>
              <a:pathLst>
                <a:path w="19050" h="477519">
                  <a:moveTo>
                    <a:pt x="18935" y="0"/>
                  </a:moveTo>
                  <a:lnTo>
                    <a:pt x="736" y="43564"/>
                  </a:lnTo>
                  <a:lnTo>
                    <a:pt x="0" y="54542"/>
                  </a:lnTo>
                  <a:lnTo>
                    <a:pt x="0" y="422958"/>
                  </a:lnTo>
                  <a:lnTo>
                    <a:pt x="11460" y="464858"/>
                  </a:lnTo>
                  <a:lnTo>
                    <a:pt x="18935" y="477500"/>
                  </a:lnTo>
                  <a:lnTo>
                    <a:pt x="18935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/>
            <p:cNvSpPr/>
            <p:nvPr/>
          </p:nvSpPr>
          <p:spPr>
            <a:xfrm>
              <a:off x="16491000" y="2409041"/>
              <a:ext cx="892810" cy="0"/>
            </a:xfrm>
            <a:custGeom>
              <a:avLst/>
              <a:gdLst/>
              <a:ahLst/>
              <a:cxnLst/>
              <a:rect l="l" t="t" r="r" b="b"/>
              <a:pathLst>
                <a:path w="892809">
                  <a:moveTo>
                    <a:pt x="0" y="0"/>
                  </a:moveTo>
                  <a:lnTo>
                    <a:pt x="892229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/>
            <p:cNvSpPr/>
            <p:nvPr/>
          </p:nvSpPr>
          <p:spPr>
            <a:xfrm>
              <a:off x="16491000" y="2509957"/>
              <a:ext cx="892810" cy="0"/>
            </a:xfrm>
            <a:custGeom>
              <a:avLst/>
              <a:gdLst/>
              <a:ahLst/>
              <a:cxnLst/>
              <a:rect l="l" t="t" r="r" b="b"/>
              <a:pathLst>
                <a:path w="892809">
                  <a:moveTo>
                    <a:pt x="0" y="0"/>
                  </a:moveTo>
                  <a:lnTo>
                    <a:pt x="892229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/>
            <p:cNvSpPr/>
            <p:nvPr/>
          </p:nvSpPr>
          <p:spPr>
            <a:xfrm>
              <a:off x="16386700" y="2199656"/>
              <a:ext cx="1101090" cy="518159"/>
            </a:xfrm>
            <a:custGeom>
              <a:avLst/>
              <a:gdLst/>
              <a:ahLst/>
              <a:cxnLst/>
              <a:rect l="l" t="t" r="r" b="b"/>
              <a:pathLst>
                <a:path w="1101090" h="518160">
                  <a:moveTo>
                    <a:pt x="1083810" y="517724"/>
                  </a:moveTo>
                  <a:lnTo>
                    <a:pt x="17010" y="517724"/>
                  </a:lnTo>
                  <a:lnTo>
                    <a:pt x="7610" y="517724"/>
                  </a:lnTo>
                  <a:lnTo>
                    <a:pt x="0" y="510102"/>
                  </a:lnTo>
                  <a:lnTo>
                    <a:pt x="0" y="500702"/>
                  </a:lnTo>
                  <a:lnTo>
                    <a:pt x="0" y="17021"/>
                  </a:lnTo>
                  <a:lnTo>
                    <a:pt x="0" y="7621"/>
                  </a:lnTo>
                  <a:lnTo>
                    <a:pt x="7610" y="0"/>
                  </a:lnTo>
                  <a:lnTo>
                    <a:pt x="17010" y="0"/>
                  </a:lnTo>
                  <a:lnTo>
                    <a:pt x="1083810" y="0"/>
                  </a:lnTo>
                  <a:lnTo>
                    <a:pt x="1093211" y="0"/>
                  </a:lnTo>
                  <a:lnTo>
                    <a:pt x="1100832" y="7621"/>
                  </a:lnTo>
                  <a:lnTo>
                    <a:pt x="1100832" y="17021"/>
                  </a:lnTo>
                  <a:lnTo>
                    <a:pt x="1100832" y="500702"/>
                  </a:lnTo>
                  <a:lnTo>
                    <a:pt x="1100832" y="510102"/>
                  </a:lnTo>
                  <a:lnTo>
                    <a:pt x="1093211" y="517724"/>
                  </a:lnTo>
                  <a:lnTo>
                    <a:pt x="1083810" y="517724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/>
            <p:cNvSpPr/>
            <p:nvPr/>
          </p:nvSpPr>
          <p:spPr>
            <a:xfrm>
              <a:off x="16421941" y="2716891"/>
              <a:ext cx="43815" cy="24765"/>
            </a:xfrm>
            <a:custGeom>
              <a:avLst/>
              <a:gdLst/>
              <a:ahLst/>
              <a:cxnLst/>
              <a:rect l="l" t="t" r="r" b="b"/>
              <a:pathLst>
                <a:path w="43815" h="24764">
                  <a:moveTo>
                    <a:pt x="36643" y="24338"/>
                  </a:moveTo>
                  <a:lnTo>
                    <a:pt x="6889" y="24338"/>
                  </a:lnTo>
                  <a:lnTo>
                    <a:pt x="3084" y="24338"/>
                  </a:lnTo>
                  <a:lnTo>
                    <a:pt x="0" y="21254"/>
                  </a:lnTo>
                  <a:lnTo>
                    <a:pt x="0" y="17449"/>
                  </a:lnTo>
                  <a:lnTo>
                    <a:pt x="0" y="0"/>
                  </a:lnTo>
                  <a:lnTo>
                    <a:pt x="43533" y="0"/>
                  </a:lnTo>
                  <a:lnTo>
                    <a:pt x="43533" y="17449"/>
                  </a:lnTo>
                  <a:lnTo>
                    <a:pt x="43533" y="21254"/>
                  </a:lnTo>
                  <a:lnTo>
                    <a:pt x="40448" y="24338"/>
                  </a:lnTo>
                  <a:lnTo>
                    <a:pt x="36643" y="24338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/>
            <p:cNvSpPr/>
            <p:nvPr/>
          </p:nvSpPr>
          <p:spPr>
            <a:xfrm>
              <a:off x="17406002" y="2716891"/>
              <a:ext cx="43815" cy="24765"/>
            </a:xfrm>
            <a:custGeom>
              <a:avLst/>
              <a:gdLst/>
              <a:ahLst/>
              <a:cxnLst/>
              <a:rect l="l" t="t" r="r" b="b"/>
              <a:pathLst>
                <a:path w="43815" h="24764">
                  <a:moveTo>
                    <a:pt x="36654" y="24338"/>
                  </a:moveTo>
                  <a:lnTo>
                    <a:pt x="6889" y="24338"/>
                  </a:lnTo>
                  <a:lnTo>
                    <a:pt x="3095" y="24338"/>
                  </a:lnTo>
                  <a:lnTo>
                    <a:pt x="0" y="21254"/>
                  </a:lnTo>
                  <a:lnTo>
                    <a:pt x="0" y="17449"/>
                  </a:lnTo>
                  <a:lnTo>
                    <a:pt x="0" y="0"/>
                  </a:lnTo>
                  <a:lnTo>
                    <a:pt x="43544" y="0"/>
                  </a:lnTo>
                  <a:lnTo>
                    <a:pt x="43544" y="17449"/>
                  </a:lnTo>
                  <a:lnTo>
                    <a:pt x="43544" y="21254"/>
                  </a:lnTo>
                  <a:lnTo>
                    <a:pt x="40459" y="24338"/>
                  </a:lnTo>
                  <a:lnTo>
                    <a:pt x="36654" y="24338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/>
            <p:cNvSpPr/>
            <p:nvPr/>
          </p:nvSpPr>
          <p:spPr>
            <a:xfrm>
              <a:off x="16386701" y="2199659"/>
              <a:ext cx="1101090" cy="541655"/>
            </a:xfrm>
            <a:custGeom>
              <a:avLst/>
              <a:gdLst/>
              <a:ahLst/>
              <a:cxnLst/>
              <a:rect l="l" t="t" r="r" b="b"/>
              <a:pathLst>
                <a:path w="1101090" h="541655">
                  <a:moveTo>
                    <a:pt x="1085769" y="0"/>
                  </a:moveTo>
                  <a:lnTo>
                    <a:pt x="15051" y="0"/>
                  </a:lnTo>
                  <a:lnTo>
                    <a:pt x="6732" y="0"/>
                  </a:lnTo>
                  <a:lnTo>
                    <a:pt x="0" y="6754"/>
                  </a:lnTo>
                  <a:lnTo>
                    <a:pt x="0" y="15062"/>
                  </a:lnTo>
                  <a:lnTo>
                    <a:pt x="0" y="502661"/>
                  </a:lnTo>
                  <a:lnTo>
                    <a:pt x="0" y="510980"/>
                  </a:lnTo>
                  <a:lnTo>
                    <a:pt x="6732" y="517724"/>
                  </a:lnTo>
                  <a:lnTo>
                    <a:pt x="15051" y="517724"/>
                  </a:lnTo>
                  <a:lnTo>
                    <a:pt x="35236" y="517724"/>
                  </a:lnTo>
                  <a:lnTo>
                    <a:pt x="35236" y="535477"/>
                  </a:lnTo>
                  <a:lnTo>
                    <a:pt x="35236" y="538843"/>
                  </a:lnTo>
                  <a:lnTo>
                    <a:pt x="37971" y="541567"/>
                  </a:lnTo>
                  <a:lnTo>
                    <a:pt x="41337" y="541567"/>
                  </a:lnTo>
                  <a:lnTo>
                    <a:pt x="72678" y="541567"/>
                  </a:lnTo>
                  <a:lnTo>
                    <a:pt x="76044" y="541567"/>
                  </a:lnTo>
                  <a:lnTo>
                    <a:pt x="78769" y="538843"/>
                  </a:lnTo>
                  <a:lnTo>
                    <a:pt x="78769" y="535477"/>
                  </a:lnTo>
                  <a:lnTo>
                    <a:pt x="78769" y="517724"/>
                  </a:lnTo>
                  <a:lnTo>
                    <a:pt x="1019316" y="517724"/>
                  </a:lnTo>
                  <a:lnTo>
                    <a:pt x="1019316" y="535477"/>
                  </a:lnTo>
                  <a:lnTo>
                    <a:pt x="1019316" y="538843"/>
                  </a:lnTo>
                  <a:lnTo>
                    <a:pt x="1022040" y="541567"/>
                  </a:lnTo>
                  <a:lnTo>
                    <a:pt x="1025406" y="541567"/>
                  </a:lnTo>
                  <a:lnTo>
                    <a:pt x="1056747" y="541567"/>
                  </a:lnTo>
                  <a:lnTo>
                    <a:pt x="1060113" y="541567"/>
                  </a:lnTo>
                  <a:lnTo>
                    <a:pt x="1062849" y="538843"/>
                  </a:lnTo>
                  <a:lnTo>
                    <a:pt x="1062849" y="535477"/>
                  </a:lnTo>
                  <a:lnTo>
                    <a:pt x="1062849" y="517724"/>
                  </a:lnTo>
                  <a:lnTo>
                    <a:pt x="1085769" y="517724"/>
                  </a:lnTo>
                  <a:lnTo>
                    <a:pt x="1094089" y="517724"/>
                  </a:lnTo>
                  <a:lnTo>
                    <a:pt x="1100832" y="510980"/>
                  </a:lnTo>
                  <a:lnTo>
                    <a:pt x="1100832" y="502661"/>
                  </a:lnTo>
                  <a:lnTo>
                    <a:pt x="1100832" y="15062"/>
                  </a:lnTo>
                  <a:lnTo>
                    <a:pt x="1100832" y="6754"/>
                  </a:lnTo>
                  <a:lnTo>
                    <a:pt x="1094089" y="0"/>
                  </a:lnTo>
                  <a:lnTo>
                    <a:pt x="1085769" y="0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8" name="object 598"/>
          <p:cNvSpPr txBox="1"/>
          <p:nvPr/>
        </p:nvSpPr>
        <p:spPr>
          <a:xfrm>
            <a:off x="16501186" y="2630304"/>
            <a:ext cx="882650" cy="73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60325" algn="r">
              <a:lnSpc>
                <a:spcPct val="100000"/>
              </a:lnSpc>
              <a:spcBef>
                <a:spcPts val="110"/>
              </a:spcBef>
            </a:pPr>
            <a:r>
              <a:rPr sz="300" spc="-20" dirty="0">
                <a:solidFill>
                  <a:srgbClr val="221714"/>
                </a:solidFill>
                <a:latin typeface="BLUETTI 1.0"/>
                <a:cs typeface="BLUETTI 1.0"/>
              </a:rPr>
              <a:t>B700</a:t>
            </a:r>
            <a:endParaRPr sz="300">
              <a:latin typeface="BLUETTI 1.0"/>
              <a:cs typeface="BLUETTI 1.0"/>
            </a:endParaRPr>
          </a:p>
        </p:txBody>
      </p:sp>
      <p:sp>
        <p:nvSpPr>
          <p:cNvPr id="599" name="object 599"/>
          <p:cNvSpPr txBox="1"/>
          <p:nvPr/>
        </p:nvSpPr>
        <p:spPr>
          <a:xfrm>
            <a:off x="18612591" y="2082239"/>
            <a:ext cx="891540" cy="73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9055" algn="r">
              <a:lnSpc>
                <a:spcPct val="100000"/>
              </a:lnSpc>
              <a:spcBef>
                <a:spcPts val="110"/>
              </a:spcBef>
            </a:pPr>
            <a:r>
              <a:rPr sz="300" spc="-20" dirty="0">
                <a:solidFill>
                  <a:srgbClr val="221714"/>
                </a:solidFill>
                <a:latin typeface="BLUETTI 1.0"/>
                <a:cs typeface="BLUETTI 1.0"/>
              </a:rPr>
              <a:t>B700</a:t>
            </a:r>
            <a:endParaRPr sz="300">
              <a:latin typeface="BLUETTI 1.0"/>
              <a:cs typeface="BLUETTI 1.0"/>
            </a:endParaRPr>
          </a:p>
        </p:txBody>
      </p:sp>
      <p:grpSp>
        <p:nvGrpSpPr>
          <p:cNvPr id="600" name="object 600"/>
          <p:cNvGrpSpPr/>
          <p:nvPr/>
        </p:nvGrpSpPr>
        <p:grpSpPr>
          <a:xfrm>
            <a:off x="18506247" y="2198069"/>
            <a:ext cx="1104265" cy="549910"/>
            <a:chOff x="18506247" y="2198069"/>
            <a:chExt cx="1104265" cy="549910"/>
          </a:xfrm>
        </p:grpSpPr>
        <p:sp>
          <p:nvSpPr>
            <p:cNvPr id="601" name="object 601"/>
            <p:cNvSpPr/>
            <p:nvPr/>
          </p:nvSpPr>
          <p:spPr>
            <a:xfrm>
              <a:off x="18551946" y="274123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3730" y="3658"/>
                  </a:moveTo>
                  <a:lnTo>
                    <a:pt x="2060" y="3658"/>
                  </a:lnTo>
                  <a:lnTo>
                    <a:pt x="923" y="3658"/>
                  </a:lnTo>
                  <a:lnTo>
                    <a:pt x="0" y="2746"/>
                  </a:lnTo>
                  <a:lnTo>
                    <a:pt x="0" y="1609"/>
                  </a:lnTo>
                  <a:lnTo>
                    <a:pt x="0" y="0"/>
                  </a:lnTo>
                  <a:lnTo>
                    <a:pt x="25779" y="0"/>
                  </a:lnTo>
                  <a:lnTo>
                    <a:pt x="25779" y="1609"/>
                  </a:lnTo>
                  <a:lnTo>
                    <a:pt x="25779" y="2746"/>
                  </a:lnTo>
                  <a:lnTo>
                    <a:pt x="24867" y="3658"/>
                  </a:lnTo>
                  <a:lnTo>
                    <a:pt x="23730" y="3658"/>
                  </a:lnTo>
                  <a:close/>
                </a:path>
              </a:pathLst>
            </a:custGeom>
            <a:ln w="5347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/>
            <p:cNvSpPr/>
            <p:nvPr/>
          </p:nvSpPr>
          <p:spPr>
            <a:xfrm>
              <a:off x="18612134" y="2199165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60">
                  <a:moveTo>
                    <a:pt x="0" y="0"/>
                  </a:moveTo>
                  <a:lnTo>
                    <a:pt x="0" y="517724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/>
            <p:cNvSpPr/>
            <p:nvPr/>
          </p:nvSpPr>
          <p:spPr>
            <a:xfrm>
              <a:off x="18884078" y="2441683"/>
              <a:ext cx="379730" cy="41910"/>
            </a:xfrm>
            <a:custGeom>
              <a:avLst/>
              <a:gdLst/>
              <a:ahLst/>
              <a:cxnLst/>
              <a:rect l="l" t="t" r="r" b="b"/>
              <a:pathLst>
                <a:path w="379730" h="41910">
                  <a:moveTo>
                    <a:pt x="113870" y="0"/>
                  </a:moveTo>
                  <a:lnTo>
                    <a:pt x="113870" y="31352"/>
                  </a:lnTo>
                  <a:lnTo>
                    <a:pt x="118255" y="36440"/>
                  </a:lnTo>
                  <a:lnTo>
                    <a:pt x="123427" y="39874"/>
                  </a:lnTo>
                  <a:lnTo>
                    <a:pt x="130024" y="41360"/>
                  </a:lnTo>
                  <a:lnTo>
                    <a:pt x="152573" y="41360"/>
                  </a:lnTo>
                  <a:lnTo>
                    <a:pt x="159170" y="39863"/>
                  </a:lnTo>
                  <a:lnTo>
                    <a:pt x="164347" y="36429"/>
                  </a:lnTo>
                  <a:lnTo>
                    <a:pt x="166581" y="33840"/>
                  </a:lnTo>
                  <a:lnTo>
                    <a:pt x="131803" y="33840"/>
                  </a:lnTo>
                  <a:lnTo>
                    <a:pt x="128775" y="33108"/>
                  </a:lnTo>
                  <a:lnTo>
                    <a:pt x="125600" y="31622"/>
                  </a:lnTo>
                  <a:lnTo>
                    <a:pt x="123653" y="29089"/>
                  </a:lnTo>
                  <a:lnTo>
                    <a:pt x="123653" y="3140"/>
                  </a:lnTo>
                  <a:lnTo>
                    <a:pt x="113870" y="0"/>
                  </a:lnTo>
                  <a:close/>
                </a:path>
                <a:path w="379730" h="41910">
                  <a:moveTo>
                    <a:pt x="168728" y="0"/>
                  </a:moveTo>
                  <a:lnTo>
                    <a:pt x="158945" y="3140"/>
                  </a:lnTo>
                  <a:lnTo>
                    <a:pt x="158945" y="29089"/>
                  </a:lnTo>
                  <a:lnTo>
                    <a:pt x="156998" y="31622"/>
                  </a:lnTo>
                  <a:lnTo>
                    <a:pt x="153823" y="33108"/>
                  </a:lnTo>
                  <a:lnTo>
                    <a:pt x="150783" y="33840"/>
                  </a:lnTo>
                  <a:lnTo>
                    <a:pt x="166581" y="33840"/>
                  </a:lnTo>
                  <a:lnTo>
                    <a:pt x="168728" y="31352"/>
                  </a:lnTo>
                  <a:lnTo>
                    <a:pt x="168728" y="0"/>
                  </a:lnTo>
                  <a:close/>
                </a:path>
                <a:path w="379730" h="41910">
                  <a:moveTo>
                    <a:pt x="0" y="1925"/>
                  </a:moveTo>
                  <a:lnTo>
                    <a:pt x="0" y="40684"/>
                  </a:lnTo>
                  <a:lnTo>
                    <a:pt x="38793" y="40684"/>
                  </a:lnTo>
                  <a:lnTo>
                    <a:pt x="43848" y="39818"/>
                  </a:lnTo>
                  <a:lnTo>
                    <a:pt x="49420" y="36609"/>
                  </a:lnTo>
                  <a:lnTo>
                    <a:pt x="49420" y="34797"/>
                  </a:lnTo>
                  <a:lnTo>
                    <a:pt x="10503" y="34797"/>
                  </a:lnTo>
                  <a:lnTo>
                    <a:pt x="10437" y="7294"/>
                  </a:lnTo>
                  <a:lnTo>
                    <a:pt x="0" y="1925"/>
                  </a:lnTo>
                  <a:close/>
                </a:path>
                <a:path w="379730" h="41910">
                  <a:moveTo>
                    <a:pt x="35337" y="225"/>
                  </a:moveTo>
                  <a:lnTo>
                    <a:pt x="878" y="225"/>
                  </a:lnTo>
                  <a:lnTo>
                    <a:pt x="12214" y="6112"/>
                  </a:lnTo>
                  <a:lnTo>
                    <a:pt x="32162" y="6112"/>
                  </a:lnTo>
                  <a:lnTo>
                    <a:pt x="35967" y="6191"/>
                  </a:lnTo>
                  <a:lnTo>
                    <a:pt x="39446" y="7294"/>
                  </a:lnTo>
                  <a:lnTo>
                    <a:pt x="39446" y="14781"/>
                  </a:lnTo>
                  <a:lnTo>
                    <a:pt x="35922" y="15839"/>
                  </a:lnTo>
                  <a:lnTo>
                    <a:pt x="32196" y="16042"/>
                  </a:lnTo>
                  <a:lnTo>
                    <a:pt x="12484" y="16053"/>
                  </a:lnTo>
                  <a:lnTo>
                    <a:pt x="12484" y="23179"/>
                  </a:lnTo>
                  <a:lnTo>
                    <a:pt x="32174" y="23190"/>
                  </a:lnTo>
                  <a:lnTo>
                    <a:pt x="37161" y="23505"/>
                  </a:lnTo>
                  <a:lnTo>
                    <a:pt x="40955" y="24901"/>
                  </a:lnTo>
                  <a:lnTo>
                    <a:pt x="40955" y="33119"/>
                  </a:lnTo>
                  <a:lnTo>
                    <a:pt x="36598" y="34526"/>
                  </a:lnTo>
                  <a:lnTo>
                    <a:pt x="33097" y="34797"/>
                  </a:lnTo>
                  <a:lnTo>
                    <a:pt x="49420" y="34797"/>
                  </a:lnTo>
                  <a:lnTo>
                    <a:pt x="49420" y="22031"/>
                  </a:lnTo>
                  <a:lnTo>
                    <a:pt x="47675" y="20725"/>
                  </a:lnTo>
                  <a:lnTo>
                    <a:pt x="45671" y="19824"/>
                  </a:lnTo>
                  <a:lnTo>
                    <a:pt x="43499" y="19160"/>
                  </a:lnTo>
                  <a:lnTo>
                    <a:pt x="45266" y="18653"/>
                  </a:lnTo>
                  <a:lnTo>
                    <a:pt x="46685" y="17967"/>
                  </a:lnTo>
                  <a:lnTo>
                    <a:pt x="48171" y="16942"/>
                  </a:lnTo>
                  <a:lnTo>
                    <a:pt x="48171" y="3793"/>
                  </a:lnTo>
                  <a:lnTo>
                    <a:pt x="41878" y="1148"/>
                  </a:lnTo>
                  <a:lnTo>
                    <a:pt x="35337" y="225"/>
                  </a:lnTo>
                  <a:close/>
                </a:path>
                <a:path w="379730" h="41910">
                  <a:moveTo>
                    <a:pt x="379503" y="225"/>
                  </a:moveTo>
                  <a:lnTo>
                    <a:pt x="369000" y="225"/>
                  </a:lnTo>
                  <a:lnTo>
                    <a:pt x="369000" y="40684"/>
                  </a:lnTo>
                  <a:lnTo>
                    <a:pt x="379503" y="40684"/>
                  </a:lnTo>
                  <a:lnTo>
                    <a:pt x="379503" y="225"/>
                  </a:lnTo>
                  <a:close/>
                </a:path>
                <a:path w="379730" h="41910">
                  <a:moveTo>
                    <a:pt x="337772" y="6101"/>
                  </a:moveTo>
                  <a:lnTo>
                    <a:pt x="327257" y="6101"/>
                  </a:lnTo>
                  <a:lnTo>
                    <a:pt x="327257" y="40684"/>
                  </a:lnTo>
                  <a:lnTo>
                    <a:pt x="337772" y="40684"/>
                  </a:lnTo>
                  <a:lnTo>
                    <a:pt x="337772" y="6101"/>
                  </a:lnTo>
                  <a:close/>
                </a:path>
                <a:path w="379730" h="41910">
                  <a:moveTo>
                    <a:pt x="361536" y="225"/>
                  </a:moveTo>
                  <a:lnTo>
                    <a:pt x="303492" y="225"/>
                  </a:lnTo>
                  <a:lnTo>
                    <a:pt x="308997" y="6101"/>
                  </a:lnTo>
                  <a:lnTo>
                    <a:pt x="356020" y="6101"/>
                  </a:lnTo>
                  <a:lnTo>
                    <a:pt x="361536" y="225"/>
                  </a:lnTo>
                  <a:close/>
                </a:path>
                <a:path w="379730" h="41910">
                  <a:moveTo>
                    <a:pt x="274234" y="6101"/>
                  </a:moveTo>
                  <a:lnTo>
                    <a:pt x="263731" y="6101"/>
                  </a:lnTo>
                  <a:lnTo>
                    <a:pt x="263731" y="40684"/>
                  </a:lnTo>
                  <a:lnTo>
                    <a:pt x="274234" y="40684"/>
                  </a:lnTo>
                  <a:lnTo>
                    <a:pt x="274234" y="6101"/>
                  </a:lnTo>
                  <a:close/>
                </a:path>
                <a:path w="379730" h="41910">
                  <a:moveTo>
                    <a:pt x="298010" y="225"/>
                  </a:moveTo>
                  <a:lnTo>
                    <a:pt x="239955" y="225"/>
                  </a:lnTo>
                  <a:lnTo>
                    <a:pt x="245471" y="6101"/>
                  </a:lnTo>
                  <a:lnTo>
                    <a:pt x="292494" y="6101"/>
                  </a:lnTo>
                  <a:lnTo>
                    <a:pt x="298010" y="225"/>
                  </a:lnTo>
                  <a:close/>
                </a:path>
                <a:path w="379730" h="41910">
                  <a:moveTo>
                    <a:pt x="233707" y="225"/>
                  </a:moveTo>
                  <a:lnTo>
                    <a:pt x="181122" y="225"/>
                  </a:lnTo>
                  <a:lnTo>
                    <a:pt x="181122" y="40684"/>
                  </a:lnTo>
                  <a:lnTo>
                    <a:pt x="235418" y="40684"/>
                  </a:lnTo>
                  <a:lnTo>
                    <a:pt x="228832" y="34797"/>
                  </a:lnTo>
                  <a:lnTo>
                    <a:pt x="191637" y="34797"/>
                  </a:lnTo>
                  <a:lnTo>
                    <a:pt x="191637" y="22729"/>
                  </a:lnTo>
                  <a:lnTo>
                    <a:pt x="227886" y="22729"/>
                  </a:lnTo>
                  <a:lnTo>
                    <a:pt x="227886" y="16841"/>
                  </a:lnTo>
                  <a:lnTo>
                    <a:pt x="191637" y="16841"/>
                  </a:lnTo>
                  <a:lnTo>
                    <a:pt x="191637" y="6112"/>
                  </a:lnTo>
                  <a:lnTo>
                    <a:pt x="227515" y="6112"/>
                  </a:lnTo>
                  <a:lnTo>
                    <a:pt x="233707" y="225"/>
                  </a:lnTo>
                  <a:close/>
                </a:path>
                <a:path w="379730" h="41910">
                  <a:moveTo>
                    <a:pt x="71778" y="225"/>
                  </a:moveTo>
                  <a:lnTo>
                    <a:pt x="61286" y="225"/>
                  </a:lnTo>
                  <a:lnTo>
                    <a:pt x="61286" y="40684"/>
                  </a:lnTo>
                  <a:lnTo>
                    <a:pt x="100698" y="40684"/>
                  </a:lnTo>
                  <a:lnTo>
                    <a:pt x="107025" y="34797"/>
                  </a:lnTo>
                  <a:lnTo>
                    <a:pt x="71778" y="34797"/>
                  </a:lnTo>
                  <a:lnTo>
                    <a:pt x="71778" y="225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/>
            <p:cNvSpPr/>
            <p:nvPr/>
          </p:nvSpPr>
          <p:spPr>
            <a:xfrm>
              <a:off x="18518082" y="2199659"/>
              <a:ext cx="59690" cy="518159"/>
            </a:xfrm>
            <a:custGeom>
              <a:avLst/>
              <a:gdLst/>
              <a:ahLst/>
              <a:cxnLst/>
              <a:rect l="l" t="t" r="r" b="b"/>
              <a:pathLst>
                <a:path w="59690" h="518160">
                  <a:moveTo>
                    <a:pt x="4806" y="0"/>
                  </a:moveTo>
                  <a:lnTo>
                    <a:pt x="3118" y="0"/>
                  </a:lnTo>
                  <a:lnTo>
                    <a:pt x="1519" y="348"/>
                  </a:lnTo>
                  <a:lnTo>
                    <a:pt x="0" y="855"/>
                  </a:lnTo>
                  <a:lnTo>
                    <a:pt x="24383" y="19925"/>
                  </a:lnTo>
                  <a:lnTo>
                    <a:pt x="43212" y="44499"/>
                  </a:lnTo>
                  <a:lnTo>
                    <a:pt x="55345" y="73445"/>
                  </a:lnTo>
                  <a:lnTo>
                    <a:pt x="59642" y="105629"/>
                  </a:lnTo>
                  <a:lnTo>
                    <a:pt x="59642" y="412094"/>
                  </a:lnTo>
                  <a:lnTo>
                    <a:pt x="55345" y="444280"/>
                  </a:lnTo>
                  <a:lnTo>
                    <a:pt x="43212" y="473228"/>
                  </a:lnTo>
                  <a:lnTo>
                    <a:pt x="24383" y="497803"/>
                  </a:lnTo>
                  <a:lnTo>
                    <a:pt x="0" y="516868"/>
                  </a:lnTo>
                  <a:lnTo>
                    <a:pt x="1519" y="517375"/>
                  </a:lnTo>
                  <a:lnTo>
                    <a:pt x="3118" y="517724"/>
                  </a:lnTo>
                  <a:lnTo>
                    <a:pt x="4806" y="517724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/>
            <p:cNvSpPr/>
            <p:nvPr/>
          </p:nvSpPr>
          <p:spPr>
            <a:xfrm>
              <a:off x="18507832" y="2220748"/>
              <a:ext cx="19050" cy="477520"/>
            </a:xfrm>
            <a:custGeom>
              <a:avLst/>
              <a:gdLst/>
              <a:ahLst/>
              <a:cxnLst/>
              <a:rect l="l" t="t" r="r" b="b"/>
              <a:pathLst>
                <a:path w="19050" h="477519">
                  <a:moveTo>
                    <a:pt x="0" y="0"/>
                  </a:moveTo>
                  <a:lnTo>
                    <a:pt x="0" y="477500"/>
                  </a:lnTo>
                  <a:lnTo>
                    <a:pt x="7475" y="464858"/>
                  </a:lnTo>
                  <a:lnTo>
                    <a:pt x="12428" y="455031"/>
                  </a:lnTo>
                  <a:lnTo>
                    <a:pt x="16016" y="444676"/>
                  </a:lnTo>
                  <a:lnTo>
                    <a:pt x="18198" y="433937"/>
                  </a:lnTo>
                  <a:lnTo>
                    <a:pt x="18935" y="422958"/>
                  </a:lnTo>
                  <a:lnTo>
                    <a:pt x="18935" y="54542"/>
                  </a:lnTo>
                  <a:lnTo>
                    <a:pt x="7475" y="12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/>
            <p:cNvSpPr/>
            <p:nvPr/>
          </p:nvSpPr>
          <p:spPr>
            <a:xfrm>
              <a:off x="19536012" y="274123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3730" y="3658"/>
                  </a:moveTo>
                  <a:lnTo>
                    <a:pt x="2060" y="3658"/>
                  </a:lnTo>
                  <a:lnTo>
                    <a:pt x="923" y="3658"/>
                  </a:lnTo>
                  <a:lnTo>
                    <a:pt x="0" y="2746"/>
                  </a:lnTo>
                  <a:lnTo>
                    <a:pt x="0" y="1609"/>
                  </a:lnTo>
                  <a:lnTo>
                    <a:pt x="0" y="0"/>
                  </a:lnTo>
                  <a:lnTo>
                    <a:pt x="25791" y="0"/>
                  </a:lnTo>
                  <a:lnTo>
                    <a:pt x="25791" y="1609"/>
                  </a:lnTo>
                  <a:lnTo>
                    <a:pt x="25791" y="2746"/>
                  </a:lnTo>
                  <a:lnTo>
                    <a:pt x="24867" y="3658"/>
                  </a:lnTo>
                  <a:lnTo>
                    <a:pt x="23730" y="3658"/>
                  </a:lnTo>
                  <a:close/>
                </a:path>
              </a:pathLst>
            </a:custGeom>
            <a:ln w="5347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/>
            <p:cNvSpPr/>
            <p:nvPr/>
          </p:nvSpPr>
          <p:spPr>
            <a:xfrm>
              <a:off x="19504358" y="2199656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60">
                  <a:moveTo>
                    <a:pt x="0" y="5177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/>
            <p:cNvSpPr/>
            <p:nvPr/>
          </p:nvSpPr>
          <p:spPr>
            <a:xfrm>
              <a:off x="19538763" y="2199163"/>
              <a:ext cx="59690" cy="518159"/>
            </a:xfrm>
            <a:custGeom>
              <a:avLst/>
              <a:gdLst/>
              <a:ahLst/>
              <a:cxnLst/>
              <a:rect l="l" t="t" r="r" b="b"/>
              <a:pathLst>
                <a:path w="59690" h="518160">
                  <a:moveTo>
                    <a:pt x="54835" y="517724"/>
                  </a:moveTo>
                  <a:lnTo>
                    <a:pt x="56524" y="517724"/>
                  </a:lnTo>
                  <a:lnTo>
                    <a:pt x="58134" y="517375"/>
                  </a:lnTo>
                  <a:lnTo>
                    <a:pt x="59653" y="516868"/>
                  </a:lnTo>
                  <a:lnTo>
                    <a:pt x="35263" y="497803"/>
                  </a:lnTo>
                  <a:lnTo>
                    <a:pt x="16431" y="473228"/>
                  </a:lnTo>
                  <a:lnTo>
                    <a:pt x="4297" y="444280"/>
                  </a:lnTo>
                  <a:lnTo>
                    <a:pt x="0" y="412094"/>
                  </a:lnTo>
                  <a:lnTo>
                    <a:pt x="0" y="105629"/>
                  </a:lnTo>
                  <a:lnTo>
                    <a:pt x="4297" y="73445"/>
                  </a:lnTo>
                  <a:lnTo>
                    <a:pt x="16431" y="44501"/>
                  </a:lnTo>
                  <a:lnTo>
                    <a:pt x="35263" y="19930"/>
                  </a:lnTo>
                  <a:lnTo>
                    <a:pt x="59653" y="866"/>
                  </a:lnTo>
                  <a:lnTo>
                    <a:pt x="58134" y="348"/>
                  </a:lnTo>
                  <a:lnTo>
                    <a:pt x="56524" y="0"/>
                  </a:lnTo>
                  <a:lnTo>
                    <a:pt x="54835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/>
            <p:cNvSpPr/>
            <p:nvPr/>
          </p:nvSpPr>
          <p:spPr>
            <a:xfrm>
              <a:off x="19589727" y="2218297"/>
              <a:ext cx="19050" cy="477520"/>
            </a:xfrm>
            <a:custGeom>
              <a:avLst/>
              <a:gdLst/>
              <a:ahLst/>
              <a:cxnLst/>
              <a:rect l="l" t="t" r="r" b="b"/>
              <a:pathLst>
                <a:path w="19050" h="477519">
                  <a:moveTo>
                    <a:pt x="18935" y="0"/>
                  </a:moveTo>
                  <a:lnTo>
                    <a:pt x="736" y="43564"/>
                  </a:lnTo>
                  <a:lnTo>
                    <a:pt x="0" y="54542"/>
                  </a:lnTo>
                  <a:lnTo>
                    <a:pt x="0" y="422958"/>
                  </a:lnTo>
                  <a:lnTo>
                    <a:pt x="11460" y="464858"/>
                  </a:lnTo>
                  <a:lnTo>
                    <a:pt x="18935" y="477500"/>
                  </a:lnTo>
                  <a:lnTo>
                    <a:pt x="18935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/>
            <p:cNvSpPr/>
            <p:nvPr/>
          </p:nvSpPr>
          <p:spPr>
            <a:xfrm>
              <a:off x="18612134" y="2409041"/>
              <a:ext cx="892810" cy="0"/>
            </a:xfrm>
            <a:custGeom>
              <a:avLst/>
              <a:gdLst/>
              <a:ahLst/>
              <a:cxnLst/>
              <a:rect l="l" t="t" r="r" b="b"/>
              <a:pathLst>
                <a:path w="892809">
                  <a:moveTo>
                    <a:pt x="0" y="0"/>
                  </a:moveTo>
                  <a:lnTo>
                    <a:pt x="892229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/>
            <p:cNvSpPr/>
            <p:nvPr/>
          </p:nvSpPr>
          <p:spPr>
            <a:xfrm>
              <a:off x="18612134" y="2509957"/>
              <a:ext cx="892810" cy="0"/>
            </a:xfrm>
            <a:custGeom>
              <a:avLst/>
              <a:gdLst/>
              <a:ahLst/>
              <a:cxnLst/>
              <a:rect l="l" t="t" r="r" b="b"/>
              <a:pathLst>
                <a:path w="892809">
                  <a:moveTo>
                    <a:pt x="0" y="0"/>
                  </a:moveTo>
                  <a:lnTo>
                    <a:pt x="892229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/>
            <p:cNvSpPr/>
            <p:nvPr/>
          </p:nvSpPr>
          <p:spPr>
            <a:xfrm>
              <a:off x="18507834" y="2199656"/>
              <a:ext cx="1101090" cy="518159"/>
            </a:xfrm>
            <a:custGeom>
              <a:avLst/>
              <a:gdLst/>
              <a:ahLst/>
              <a:cxnLst/>
              <a:rect l="l" t="t" r="r" b="b"/>
              <a:pathLst>
                <a:path w="1101090" h="518160">
                  <a:moveTo>
                    <a:pt x="1083810" y="517724"/>
                  </a:moveTo>
                  <a:lnTo>
                    <a:pt x="17010" y="517724"/>
                  </a:lnTo>
                  <a:lnTo>
                    <a:pt x="7610" y="517724"/>
                  </a:lnTo>
                  <a:lnTo>
                    <a:pt x="0" y="510102"/>
                  </a:lnTo>
                  <a:lnTo>
                    <a:pt x="0" y="500702"/>
                  </a:lnTo>
                  <a:lnTo>
                    <a:pt x="0" y="17021"/>
                  </a:lnTo>
                  <a:lnTo>
                    <a:pt x="0" y="7621"/>
                  </a:lnTo>
                  <a:lnTo>
                    <a:pt x="7610" y="0"/>
                  </a:lnTo>
                  <a:lnTo>
                    <a:pt x="17010" y="0"/>
                  </a:lnTo>
                  <a:lnTo>
                    <a:pt x="1083810" y="0"/>
                  </a:lnTo>
                  <a:lnTo>
                    <a:pt x="1093211" y="0"/>
                  </a:lnTo>
                  <a:lnTo>
                    <a:pt x="1100832" y="7621"/>
                  </a:lnTo>
                  <a:lnTo>
                    <a:pt x="1100832" y="17021"/>
                  </a:lnTo>
                  <a:lnTo>
                    <a:pt x="1100832" y="500702"/>
                  </a:lnTo>
                  <a:lnTo>
                    <a:pt x="1100832" y="510102"/>
                  </a:lnTo>
                  <a:lnTo>
                    <a:pt x="1093211" y="517724"/>
                  </a:lnTo>
                  <a:lnTo>
                    <a:pt x="1083810" y="517724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/>
            <p:cNvSpPr/>
            <p:nvPr/>
          </p:nvSpPr>
          <p:spPr>
            <a:xfrm>
              <a:off x="18543074" y="2716891"/>
              <a:ext cx="43815" cy="24765"/>
            </a:xfrm>
            <a:custGeom>
              <a:avLst/>
              <a:gdLst/>
              <a:ahLst/>
              <a:cxnLst/>
              <a:rect l="l" t="t" r="r" b="b"/>
              <a:pathLst>
                <a:path w="43815" h="24764">
                  <a:moveTo>
                    <a:pt x="36643" y="24338"/>
                  </a:moveTo>
                  <a:lnTo>
                    <a:pt x="6889" y="24338"/>
                  </a:lnTo>
                  <a:lnTo>
                    <a:pt x="3084" y="24338"/>
                  </a:lnTo>
                  <a:lnTo>
                    <a:pt x="0" y="21254"/>
                  </a:lnTo>
                  <a:lnTo>
                    <a:pt x="0" y="17449"/>
                  </a:lnTo>
                  <a:lnTo>
                    <a:pt x="0" y="0"/>
                  </a:lnTo>
                  <a:lnTo>
                    <a:pt x="43533" y="0"/>
                  </a:lnTo>
                  <a:lnTo>
                    <a:pt x="43533" y="17449"/>
                  </a:lnTo>
                  <a:lnTo>
                    <a:pt x="43533" y="21254"/>
                  </a:lnTo>
                  <a:lnTo>
                    <a:pt x="40448" y="24338"/>
                  </a:lnTo>
                  <a:lnTo>
                    <a:pt x="36643" y="24338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/>
            <p:cNvSpPr/>
            <p:nvPr/>
          </p:nvSpPr>
          <p:spPr>
            <a:xfrm>
              <a:off x="19527136" y="2716891"/>
              <a:ext cx="43815" cy="24765"/>
            </a:xfrm>
            <a:custGeom>
              <a:avLst/>
              <a:gdLst/>
              <a:ahLst/>
              <a:cxnLst/>
              <a:rect l="l" t="t" r="r" b="b"/>
              <a:pathLst>
                <a:path w="43815" h="24764">
                  <a:moveTo>
                    <a:pt x="36654" y="24338"/>
                  </a:moveTo>
                  <a:lnTo>
                    <a:pt x="6889" y="24338"/>
                  </a:lnTo>
                  <a:lnTo>
                    <a:pt x="3095" y="24338"/>
                  </a:lnTo>
                  <a:lnTo>
                    <a:pt x="0" y="21254"/>
                  </a:lnTo>
                  <a:lnTo>
                    <a:pt x="0" y="17449"/>
                  </a:lnTo>
                  <a:lnTo>
                    <a:pt x="0" y="0"/>
                  </a:lnTo>
                  <a:lnTo>
                    <a:pt x="43544" y="0"/>
                  </a:lnTo>
                  <a:lnTo>
                    <a:pt x="43544" y="17449"/>
                  </a:lnTo>
                  <a:lnTo>
                    <a:pt x="43544" y="21254"/>
                  </a:lnTo>
                  <a:lnTo>
                    <a:pt x="40459" y="24338"/>
                  </a:lnTo>
                  <a:lnTo>
                    <a:pt x="36654" y="24338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/>
            <p:cNvSpPr/>
            <p:nvPr/>
          </p:nvSpPr>
          <p:spPr>
            <a:xfrm>
              <a:off x="18507834" y="2199659"/>
              <a:ext cx="1101090" cy="541655"/>
            </a:xfrm>
            <a:custGeom>
              <a:avLst/>
              <a:gdLst/>
              <a:ahLst/>
              <a:cxnLst/>
              <a:rect l="l" t="t" r="r" b="b"/>
              <a:pathLst>
                <a:path w="1101090" h="541655">
                  <a:moveTo>
                    <a:pt x="1085769" y="0"/>
                  </a:moveTo>
                  <a:lnTo>
                    <a:pt x="15051" y="0"/>
                  </a:lnTo>
                  <a:lnTo>
                    <a:pt x="6732" y="0"/>
                  </a:lnTo>
                  <a:lnTo>
                    <a:pt x="0" y="6754"/>
                  </a:lnTo>
                  <a:lnTo>
                    <a:pt x="0" y="15062"/>
                  </a:lnTo>
                  <a:lnTo>
                    <a:pt x="0" y="502661"/>
                  </a:lnTo>
                  <a:lnTo>
                    <a:pt x="0" y="510980"/>
                  </a:lnTo>
                  <a:lnTo>
                    <a:pt x="6732" y="517724"/>
                  </a:lnTo>
                  <a:lnTo>
                    <a:pt x="15051" y="517724"/>
                  </a:lnTo>
                  <a:lnTo>
                    <a:pt x="35236" y="517724"/>
                  </a:lnTo>
                  <a:lnTo>
                    <a:pt x="35236" y="535477"/>
                  </a:lnTo>
                  <a:lnTo>
                    <a:pt x="35236" y="538843"/>
                  </a:lnTo>
                  <a:lnTo>
                    <a:pt x="37971" y="541567"/>
                  </a:lnTo>
                  <a:lnTo>
                    <a:pt x="41337" y="541567"/>
                  </a:lnTo>
                  <a:lnTo>
                    <a:pt x="72678" y="541567"/>
                  </a:lnTo>
                  <a:lnTo>
                    <a:pt x="76044" y="541567"/>
                  </a:lnTo>
                  <a:lnTo>
                    <a:pt x="78769" y="538843"/>
                  </a:lnTo>
                  <a:lnTo>
                    <a:pt x="78769" y="535477"/>
                  </a:lnTo>
                  <a:lnTo>
                    <a:pt x="78769" y="517724"/>
                  </a:lnTo>
                  <a:lnTo>
                    <a:pt x="1019316" y="517724"/>
                  </a:lnTo>
                  <a:lnTo>
                    <a:pt x="1019316" y="535477"/>
                  </a:lnTo>
                  <a:lnTo>
                    <a:pt x="1019316" y="538843"/>
                  </a:lnTo>
                  <a:lnTo>
                    <a:pt x="1022040" y="541567"/>
                  </a:lnTo>
                  <a:lnTo>
                    <a:pt x="1025406" y="541567"/>
                  </a:lnTo>
                  <a:lnTo>
                    <a:pt x="1056747" y="541567"/>
                  </a:lnTo>
                  <a:lnTo>
                    <a:pt x="1060113" y="541567"/>
                  </a:lnTo>
                  <a:lnTo>
                    <a:pt x="1062849" y="538843"/>
                  </a:lnTo>
                  <a:lnTo>
                    <a:pt x="1062849" y="535477"/>
                  </a:lnTo>
                  <a:lnTo>
                    <a:pt x="1062849" y="517724"/>
                  </a:lnTo>
                  <a:lnTo>
                    <a:pt x="1085769" y="517724"/>
                  </a:lnTo>
                  <a:lnTo>
                    <a:pt x="1094089" y="517724"/>
                  </a:lnTo>
                  <a:lnTo>
                    <a:pt x="1100832" y="510980"/>
                  </a:lnTo>
                  <a:lnTo>
                    <a:pt x="1100832" y="502661"/>
                  </a:lnTo>
                  <a:lnTo>
                    <a:pt x="1100832" y="15062"/>
                  </a:lnTo>
                  <a:lnTo>
                    <a:pt x="1100832" y="6754"/>
                  </a:lnTo>
                  <a:lnTo>
                    <a:pt x="1094089" y="0"/>
                  </a:lnTo>
                  <a:lnTo>
                    <a:pt x="1085769" y="0"/>
                  </a:lnTo>
                  <a:close/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6" name="object 616"/>
          <p:cNvSpPr txBox="1"/>
          <p:nvPr/>
        </p:nvSpPr>
        <p:spPr>
          <a:xfrm>
            <a:off x="18612591" y="2630304"/>
            <a:ext cx="891540" cy="73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9055" algn="r">
              <a:lnSpc>
                <a:spcPct val="100000"/>
              </a:lnSpc>
              <a:spcBef>
                <a:spcPts val="110"/>
              </a:spcBef>
            </a:pPr>
            <a:r>
              <a:rPr sz="300" spc="-20" dirty="0">
                <a:solidFill>
                  <a:srgbClr val="221714"/>
                </a:solidFill>
                <a:latin typeface="BLUETTI 1.0"/>
                <a:cs typeface="BLUETTI 1.0"/>
              </a:rPr>
              <a:t>B700</a:t>
            </a:r>
            <a:endParaRPr sz="300">
              <a:latin typeface="BLUETTI 1.0"/>
              <a:cs typeface="BLUETTI 1.0"/>
            </a:endParaRPr>
          </a:p>
        </p:txBody>
      </p:sp>
      <p:grpSp>
        <p:nvGrpSpPr>
          <p:cNvPr id="617" name="object 617"/>
          <p:cNvGrpSpPr/>
          <p:nvPr/>
        </p:nvGrpSpPr>
        <p:grpSpPr>
          <a:xfrm>
            <a:off x="16397301" y="1295603"/>
            <a:ext cx="1101090" cy="354965"/>
            <a:chOff x="16397301" y="1295603"/>
            <a:chExt cx="1101090" cy="354965"/>
          </a:xfrm>
        </p:grpSpPr>
        <p:sp>
          <p:nvSpPr>
            <p:cNvPr id="618" name="object 618"/>
            <p:cNvSpPr/>
            <p:nvPr/>
          </p:nvSpPr>
          <p:spPr>
            <a:xfrm>
              <a:off x="16446082" y="1643702"/>
              <a:ext cx="27940" cy="4445"/>
            </a:xfrm>
            <a:custGeom>
              <a:avLst/>
              <a:gdLst/>
              <a:ahLst/>
              <a:cxnLst/>
              <a:rect l="l" t="t" r="r" b="b"/>
              <a:pathLst>
                <a:path w="27940" h="4444">
                  <a:moveTo>
                    <a:pt x="25374" y="3917"/>
                  </a:moveTo>
                  <a:lnTo>
                    <a:pt x="2206" y="3917"/>
                  </a:lnTo>
                  <a:lnTo>
                    <a:pt x="979" y="3917"/>
                  </a:lnTo>
                  <a:lnTo>
                    <a:pt x="0" y="2938"/>
                  </a:lnTo>
                  <a:lnTo>
                    <a:pt x="0" y="1722"/>
                  </a:lnTo>
                  <a:lnTo>
                    <a:pt x="0" y="0"/>
                  </a:lnTo>
                  <a:lnTo>
                    <a:pt x="27569" y="0"/>
                  </a:lnTo>
                  <a:lnTo>
                    <a:pt x="27569" y="1722"/>
                  </a:lnTo>
                  <a:lnTo>
                    <a:pt x="27569" y="2938"/>
                  </a:lnTo>
                  <a:lnTo>
                    <a:pt x="26590" y="3917"/>
                  </a:lnTo>
                  <a:lnTo>
                    <a:pt x="25374" y="3917"/>
                  </a:lnTo>
                  <a:close/>
                </a:path>
              </a:pathLst>
            </a:custGeom>
            <a:ln w="5718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/>
            <p:cNvSpPr/>
            <p:nvPr/>
          </p:nvSpPr>
          <p:spPr>
            <a:xfrm>
              <a:off x="17418833" y="1643702"/>
              <a:ext cx="27940" cy="4445"/>
            </a:xfrm>
            <a:custGeom>
              <a:avLst/>
              <a:gdLst/>
              <a:ahLst/>
              <a:cxnLst/>
              <a:rect l="l" t="t" r="r" b="b"/>
              <a:pathLst>
                <a:path w="27940" h="4444">
                  <a:moveTo>
                    <a:pt x="25363" y="3917"/>
                  </a:moveTo>
                  <a:lnTo>
                    <a:pt x="2195" y="3917"/>
                  </a:lnTo>
                  <a:lnTo>
                    <a:pt x="979" y="3917"/>
                  </a:lnTo>
                  <a:lnTo>
                    <a:pt x="0" y="2938"/>
                  </a:lnTo>
                  <a:lnTo>
                    <a:pt x="0" y="1722"/>
                  </a:lnTo>
                  <a:lnTo>
                    <a:pt x="0" y="0"/>
                  </a:lnTo>
                  <a:lnTo>
                    <a:pt x="27569" y="0"/>
                  </a:lnTo>
                  <a:lnTo>
                    <a:pt x="27569" y="1722"/>
                  </a:lnTo>
                  <a:lnTo>
                    <a:pt x="27569" y="2938"/>
                  </a:lnTo>
                  <a:lnTo>
                    <a:pt x="26579" y="3917"/>
                  </a:lnTo>
                  <a:lnTo>
                    <a:pt x="25363" y="3917"/>
                  </a:lnTo>
                  <a:close/>
                </a:path>
              </a:pathLst>
            </a:custGeom>
            <a:ln w="5718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/>
            <p:cNvSpPr/>
            <p:nvPr/>
          </p:nvSpPr>
          <p:spPr>
            <a:xfrm>
              <a:off x="16510434" y="1296694"/>
              <a:ext cx="0" cy="321310"/>
            </a:xfrm>
            <a:custGeom>
              <a:avLst/>
              <a:gdLst/>
              <a:ahLst/>
              <a:cxnLst/>
              <a:rect l="l" t="t" r="r" b="b"/>
              <a:pathLst>
                <a:path h="321309">
                  <a:moveTo>
                    <a:pt x="0" y="0"/>
                  </a:moveTo>
                  <a:lnTo>
                    <a:pt x="0" y="320986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/>
            <p:cNvSpPr/>
            <p:nvPr/>
          </p:nvSpPr>
          <p:spPr>
            <a:xfrm>
              <a:off x="16743456" y="1439707"/>
              <a:ext cx="405765" cy="44450"/>
            </a:xfrm>
            <a:custGeom>
              <a:avLst/>
              <a:gdLst/>
              <a:ahLst/>
              <a:cxnLst/>
              <a:rect l="l" t="t" r="r" b="b"/>
              <a:pathLst>
                <a:path w="405765" h="44450">
                  <a:moveTo>
                    <a:pt x="121750" y="0"/>
                  </a:moveTo>
                  <a:lnTo>
                    <a:pt x="121750" y="33525"/>
                  </a:lnTo>
                  <a:lnTo>
                    <a:pt x="126439" y="38973"/>
                  </a:lnTo>
                  <a:lnTo>
                    <a:pt x="131972" y="42643"/>
                  </a:lnTo>
                  <a:lnTo>
                    <a:pt x="139019" y="44230"/>
                  </a:lnTo>
                  <a:lnTo>
                    <a:pt x="163133" y="44230"/>
                  </a:lnTo>
                  <a:lnTo>
                    <a:pt x="170191" y="42621"/>
                  </a:lnTo>
                  <a:lnTo>
                    <a:pt x="175717" y="38962"/>
                  </a:lnTo>
                  <a:lnTo>
                    <a:pt x="178113" y="36181"/>
                  </a:lnTo>
                  <a:lnTo>
                    <a:pt x="140922" y="36181"/>
                  </a:lnTo>
                  <a:lnTo>
                    <a:pt x="137691" y="35393"/>
                  </a:lnTo>
                  <a:lnTo>
                    <a:pt x="134302" y="33806"/>
                  </a:lnTo>
                  <a:lnTo>
                    <a:pt x="132208" y="31104"/>
                  </a:lnTo>
                  <a:lnTo>
                    <a:pt x="132208" y="3354"/>
                  </a:lnTo>
                  <a:lnTo>
                    <a:pt x="121750" y="0"/>
                  </a:lnTo>
                  <a:close/>
                </a:path>
                <a:path w="405765" h="44450">
                  <a:moveTo>
                    <a:pt x="180402" y="0"/>
                  </a:moveTo>
                  <a:lnTo>
                    <a:pt x="169944" y="3354"/>
                  </a:lnTo>
                  <a:lnTo>
                    <a:pt x="169944" y="31104"/>
                  </a:lnTo>
                  <a:lnTo>
                    <a:pt x="167861" y="33806"/>
                  </a:lnTo>
                  <a:lnTo>
                    <a:pt x="164461" y="35393"/>
                  </a:lnTo>
                  <a:lnTo>
                    <a:pt x="161219" y="36181"/>
                  </a:lnTo>
                  <a:lnTo>
                    <a:pt x="178113" y="36181"/>
                  </a:lnTo>
                  <a:lnTo>
                    <a:pt x="180402" y="33525"/>
                  </a:lnTo>
                  <a:lnTo>
                    <a:pt x="180402" y="0"/>
                  </a:lnTo>
                  <a:close/>
                </a:path>
                <a:path w="405765" h="44450">
                  <a:moveTo>
                    <a:pt x="0" y="2071"/>
                  </a:moveTo>
                  <a:lnTo>
                    <a:pt x="0" y="43499"/>
                  </a:lnTo>
                  <a:lnTo>
                    <a:pt x="41484" y="43499"/>
                  </a:lnTo>
                  <a:lnTo>
                    <a:pt x="46887" y="42576"/>
                  </a:lnTo>
                  <a:lnTo>
                    <a:pt x="52843" y="39153"/>
                  </a:lnTo>
                  <a:lnTo>
                    <a:pt x="52843" y="37217"/>
                  </a:lnTo>
                  <a:lnTo>
                    <a:pt x="11235" y="37217"/>
                  </a:lnTo>
                  <a:lnTo>
                    <a:pt x="11147" y="7801"/>
                  </a:lnTo>
                  <a:lnTo>
                    <a:pt x="0" y="2071"/>
                  </a:lnTo>
                  <a:close/>
                </a:path>
                <a:path w="405765" h="44450">
                  <a:moveTo>
                    <a:pt x="37791" y="247"/>
                  </a:moveTo>
                  <a:lnTo>
                    <a:pt x="945" y="247"/>
                  </a:lnTo>
                  <a:lnTo>
                    <a:pt x="13070" y="6540"/>
                  </a:lnTo>
                  <a:lnTo>
                    <a:pt x="34391" y="6540"/>
                  </a:lnTo>
                  <a:lnTo>
                    <a:pt x="38455" y="6619"/>
                  </a:lnTo>
                  <a:lnTo>
                    <a:pt x="42182" y="7801"/>
                  </a:lnTo>
                  <a:lnTo>
                    <a:pt x="42182" y="15816"/>
                  </a:lnTo>
                  <a:lnTo>
                    <a:pt x="38410" y="16931"/>
                  </a:lnTo>
                  <a:lnTo>
                    <a:pt x="34436" y="17156"/>
                  </a:lnTo>
                  <a:lnTo>
                    <a:pt x="13362" y="17167"/>
                  </a:lnTo>
                  <a:lnTo>
                    <a:pt x="13362" y="24789"/>
                  </a:lnTo>
                  <a:lnTo>
                    <a:pt x="34403" y="24800"/>
                  </a:lnTo>
                  <a:lnTo>
                    <a:pt x="39739" y="25138"/>
                  </a:lnTo>
                  <a:lnTo>
                    <a:pt x="43791" y="26624"/>
                  </a:lnTo>
                  <a:lnTo>
                    <a:pt x="43791" y="35416"/>
                  </a:lnTo>
                  <a:lnTo>
                    <a:pt x="39142" y="36924"/>
                  </a:lnTo>
                  <a:lnTo>
                    <a:pt x="35405" y="37217"/>
                  </a:lnTo>
                  <a:lnTo>
                    <a:pt x="52843" y="37217"/>
                  </a:lnTo>
                  <a:lnTo>
                    <a:pt x="52843" y="23550"/>
                  </a:lnTo>
                  <a:lnTo>
                    <a:pt x="50974" y="22166"/>
                  </a:lnTo>
                  <a:lnTo>
                    <a:pt x="48846" y="21197"/>
                  </a:lnTo>
                  <a:lnTo>
                    <a:pt x="46516" y="20500"/>
                  </a:lnTo>
                  <a:lnTo>
                    <a:pt x="48407" y="19948"/>
                  </a:lnTo>
                  <a:lnTo>
                    <a:pt x="49916" y="19216"/>
                  </a:lnTo>
                  <a:lnTo>
                    <a:pt x="51503" y="18124"/>
                  </a:lnTo>
                  <a:lnTo>
                    <a:pt x="51503" y="4063"/>
                  </a:lnTo>
                  <a:lnTo>
                    <a:pt x="44782" y="1238"/>
                  </a:lnTo>
                  <a:lnTo>
                    <a:pt x="37791" y="247"/>
                  </a:lnTo>
                  <a:close/>
                </a:path>
                <a:path w="405765" h="44450">
                  <a:moveTo>
                    <a:pt x="405756" y="247"/>
                  </a:moveTo>
                  <a:lnTo>
                    <a:pt x="394521" y="247"/>
                  </a:lnTo>
                  <a:lnTo>
                    <a:pt x="394521" y="43499"/>
                  </a:lnTo>
                  <a:lnTo>
                    <a:pt x="405756" y="43499"/>
                  </a:lnTo>
                  <a:lnTo>
                    <a:pt x="405756" y="247"/>
                  </a:lnTo>
                  <a:close/>
                </a:path>
                <a:path w="405765" h="44450">
                  <a:moveTo>
                    <a:pt x="361131" y="6529"/>
                  </a:moveTo>
                  <a:lnTo>
                    <a:pt x="349885" y="6529"/>
                  </a:lnTo>
                  <a:lnTo>
                    <a:pt x="349885" y="43499"/>
                  </a:lnTo>
                  <a:lnTo>
                    <a:pt x="361131" y="43499"/>
                  </a:lnTo>
                  <a:lnTo>
                    <a:pt x="361131" y="6529"/>
                  </a:lnTo>
                  <a:close/>
                </a:path>
                <a:path w="405765" h="44450">
                  <a:moveTo>
                    <a:pt x="386539" y="247"/>
                  </a:moveTo>
                  <a:lnTo>
                    <a:pt x="324476" y="247"/>
                  </a:lnTo>
                  <a:lnTo>
                    <a:pt x="330375" y="6529"/>
                  </a:lnTo>
                  <a:lnTo>
                    <a:pt x="380640" y="6529"/>
                  </a:lnTo>
                  <a:lnTo>
                    <a:pt x="386539" y="247"/>
                  </a:lnTo>
                  <a:close/>
                </a:path>
                <a:path w="405765" h="44450">
                  <a:moveTo>
                    <a:pt x="293203" y="6529"/>
                  </a:moveTo>
                  <a:lnTo>
                    <a:pt x="281968" y="6529"/>
                  </a:lnTo>
                  <a:lnTo>
                    <a:pt x="281968" y="43499"/>
                  </a:lnTo>
                  <a:lnTo>
                    <a:pt x="293203" y="43499"/>
                  </a:lnTo>
                  <a:lnTo>
                    <a:pt x="293203" y="6529"/>
                  </a:lnTo>
                  <a:close/>
                </a:path>
                <a:path w="405765" h="44450">
                  <a:moveTo>
                    <a:pt x="318622" y="247"/>
                  </a:moveTo>
                  <a:lnTo>
                    <a:pt x="256548" y="247"/>
                  </a:lnTo>
                  <a:lnTo>
                    <a:pt x="262447" y="6529"/>
                  </a:lnTo>
                  <a:lnTo>
                    <a:pt x="312723" y="6529"/>
                  </a:lnTo>
                  <a:lnTo>
                    <a:pt x="318622" y="247"/>
                  </a:lnTo>
                  <a:close/>
                </a:path>
                <a:path w="405765" h="44450">
                  <a:moveTo>
                    <a:pt x="249872" y="247"/>
                  </a:moveTo>
                  <a:lnTo>
                    <a:pt x="193652" y="247"/>
                  </a:lnTo>
                  <a:lnTo>
                    <a:pt x="193652" y="43499"/>
                  </a:lnTo>
                  <a:lnTo>
                    <a:pt x="251696" y="43499"/>
                  </a:lnTo>
                  <a:lnTo>
                    <a:pt x="244660" y="37217"/>
                  </a:lnTo>
                  <a:lnTo>
                    <a:pt x="204887" y="37217"/>
                  </a:lnTo>
                  <a:lnTo>
                    <a:pt x="204887" y="24305"/>
                  </a:lnTo>
                  <a:lnTo>
                    <a:pt x="243658" y="24305"/>
                  </a:lnTo>
                  <a:lnTo>
                    <a:pt x="243658" y="18012"/>
                  </a:lnTo>
                  <a:lnTo>
                    <a:pt x="204887" y="18012"/>
                  </a:lnTo>
                  <a:lnTo>
                    <a:pt x="204887" y="6540"/>
                  </a:lnTo>
                  <a:lnTo>
                    <a:pt x="243253" y="6540"/>
                  </a:lnTo>
                  <a:lnTo>
                    <a:pt x="249872" y="247"/>
                  </a:lnTo>
                  <a:close/>
                </a:path>
                <a:path w="405765" h="44450">
                  <a:moveTo>
                    <a:pt x="76754" y="247"/>
                  </a:moveTo>
                  <a:lnTo>
                    <a:pt x="65530" y="247"/>
                  </a:lnTo>
                  <a:lnTo>
                    <a:pt x="65530" y="43499"/>
                  </a:lnTo>
                  <a:lnTo>
                    <a:pt x="107678" y="43499"/>
                  </a:lnTo>
                  <a:lnTo>
                    <a:pt x="114433" y="37217"/>
                  </a:lnTo>
                  <a:lnTo>
                    <a:pt x="76754" y="37217"/>
                  </a:lnTo>
                  <a:lnTo>
                    <a:pt x="76754" y="247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/>
            <p:cNvSpPr/>
            <p:nvPr/>
          </p:nvSpPr>
          <p:spPr>
            <a:xfrm>
              <a:off x="16409875" y="1297222"/>
              <a:ext cx="64135" cy="321310"/>
            </a:xfrm>
            <a:custGeom>
              <a:avLst/>
              <a:gdLst/>
              <a:ahLst/>
              <a:cxnLst/>
              <a:rect l="l" t="t" r="r" b="b"/>
              <a:pathLst>
                <a:path w="64134" h="321309">
                  <a:moveTo>
                    <a:pt x="5144" y="0"/>
                  </a:moveTo>
                  <a:lnTo>
                    <a:pt x="3332" y="0"/>
                  </a:lnTo>
                  <a:lnTo>
                    <a:pt x="1632" y="371"/>
                  </a:lnTo>
                  <a:lnTo>
                    <a:pt x="0" y="923"/>
                  </a:lnTo>
                  <a:lnTo>
                    <a:pt x="26074" y="21303"/>
                  </a:lnTo>
                  <a:lnTo>
                    <a:pt x="46206" y="47573"/>
                  </a:lnTo>
                  <a:lnTo>
                    <a:pt x="59179" y="78518"/>
                  </a:lnTo>
                  <a:lnTo>
                    <a:pt x="63774" y="112924"/>
                  </a:lnTo>
                  <a:lnTo>
                    <a:pt x="63774" y="208051"/>
                  </a:lnTo>
                  <a:lnTo>
                    <a:pt x="59179" y="242463"/>
                  </a:lnTo>
                  <a:lnTo>
                    <a:pt x="46206" y="273413"/>
                  </a:lnTo>
                  <a:lnTo>
                    <a:pt x="26074" y="299688"/>
                  </a:lnTo>
                  <a:lnTo>
                    <a:pt x="0" y="320075"/>
                  </a:lnTo>
                  <a:lnTo>
                    <a:pt x="1632" y="320615"/>
                  </a:lnTo>
                  <a:lnTo>
                    <a:pt x="3343" y="320986"/>
                  </a:lnTo>
                  <a:lnTo>
                    <a:pt x="5144" y="320986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/>
            <p:cNvSpPr/>
            <p:nvPr/>
          </p:nvSpPr>
          <p:spPr>
            <a:xfrm>
              <a:off x="16398924" y="1319769"/>
              <a:ext cx="20320" cy="278130"/>
            </a:xfrm>
            <a:custGeom>
              <a:avLst/>
              <a:gdLst/>
              <a:ahLst/>
              <a:cxnLst/>
              <a:rect l="l" t="t" r="r" b="b"/>
              <a:pathLst>
                <a:path w="20319" h="278130">
                  <a:moveTo>
                    <a:pt x="0" y="0"/>
                  </a:moveTo>
                  <a:lnTo>
                    <a:pt x="0" y="277983"/>
                  </a:lnTo>
                  <a:lnTo>
                    <a:pt x="7981" y="264474"/>
                  </a:lnTo>
                  <a:lnTo>
                    <a:pt x="13283" y="253961"/>
                  </a:lnTo>
                  <a:lnTo>
                    <a:pt x="17121" y="242890"/>
                  </a:lnTo>
                  <a:lnTo>
                    <a:pt x="19454" y="231409"/>
                  </a:lnTo>
                  <a:lnTo>
                    <a:pt x="20241" y="219668"/>
                  </a:lnTo>
                  <a:lnTo>
                    <a:pt x="20241" y="58314"/>
                  </a:lnTo>
                  <a:lnTo>
                    <a:pt x="7981" y="13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/>
            <p:cNvSpPr/>
            <p:nvPr/>
          </p:nvSpPr>
          <p:spPr>
            <a:xfrm>
              <a:off x="17384982" y="1297218"/>
              <a:ext cx="0" cy="321310"/>
            </a:xfrm>
            <a:custGeom>
              <a:avLst/>
              <a:gdLst/>
              <a:ahLst/>
              <a:cxnLst/>
              <a:rect l="l" t="t" r="r" b="b"/>
              <a:pathLst>
                <a:path h="321309">
                  <a:moveTo>
                    <a:pt x="0" y="3209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/>
            <p:cNvSpPr/>
            <p:nvPr/>
          </p:nvSpPr>
          <p:spPr>
            <a:xfrm>
              <a:off x="17421762" y="1296692"/>
              <a:ext cx="64135" cy="321310"/>
            </a:xfrm>
            <a:custGeom>
              <a:avLst/>
              <a:gdLst/>
              <a:ahLst/>
              <a:cxnLst/>
              <a:rect l="l" t="t" r="r" b="b"/>
              <a:pathLst>
                <a:path w="64134" h="321309">
                  <a:moveTo>
                    <a:pt x="58629" y="320986"/>
                  </a:moveTo>
                  <a:lnTo>
                    <a:pt x="60441" y="320986"/>
                  </a:lnTo>
                  <a:lnTo>
                    <a:pt x="62153" y="320615"/>
                  </a:lnTo>
                  <a:lnTo>
                    <a:pt x="63774" y="320075"/>
                  </a:lnTo>
                  <a:lnTo>
                    <a:pt x="37704" y="299688"/>
                  </a:lnTo>
                  <a:lnTo>
                    <a:pt x="17571" y="273415"/>
                  </a:lnTo>
                  <a:lnTo>
                    <a:pt x="4596" y="242468"/>
                  </a:lnTo>
                  <a:lnTo>
                    <a:pt x="0" y="208062"/>
                  </a:lnTo>
                  <a:lnTo>
                    <a:pt x="0" y="112935"/>
                  </a:lnTo>
                  <a:lnTo>
                    <a:pt x="4596" y="78524"/>
                  </a:lnTo>
                  <a:lnTo>
                    <a:pt x="17571" y="47578"/>
                  </a:lnTo>
                  <a:lnTo>
                    <a:pt x="37704" y="21307"/>
                  </a:lnTo>
                  <a:lnTo>
                    <a:pt x="63774" y="923"/>
                  </a:lnTo>
                  <a:lnTo>
                    <a:pt x="62153" y="371"/>
                  </a:lnTo>
                  <a:lnTo>
                    <a:pt x="60441" y="0"/>
                  </a:lnTo>
                  <a:lnTo>
                    <a:pt x="58629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/>
            <p:cNvSpPr/>
            <p:nvPr/>
          </p:nvSpPr>
          <p:spPr>
            <a:xfrm>
              <a:off x="17476251" y="1317147"/>
              <a:ext cx="20320" cy="278130"/>
            </a:xfrm>
            <a:custGeom>
              <a:avLst/>
              <a:gdLst/>
              <a:ahLst/>
              <a:cxnLst/>
              <a:rect l="l" t="t" r="r" b="b"/>
              <a:pathLst>
                <a:path w="20319" h="278130">
                  <a:moveTo>
                    <a:pt x="20241" y="0"/>
                  </a:moveTo>
                  <a:lnTo>
                    <a:pt x="3119" y="35094"/>
                  </a:lnTo>
                  <a:lnTo>
                    <a:pt x="0" y="58314"/>
                  </a:lnTo>
                  <a:lnTo>
                    <a:pt x="0" y="219668"/>
                  </a:lnTo>
                  <a:lnTo>
                    <a:pt x="12259" y="264462"/>
                  </a:lnTo>
                  <a:lnTo>
                    <a:pt x="20241" y="277983"/>
                  </a:lnTo>
                  <a:lnTo>
                    <a:pt x="20241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/>
            <p:cNvSpPr/>
            <p:nvPr/>
          </p:nvSpPr>
          <p:spPr>
            <a:xfrm>
              <a:off x="16510434" y="1404816"/>
              <a:ext cx="875030" cy="0"/>
            </a:xfrm>
            <a:custGeom>
              <a:avLst/>
              <a:gdLst/>
              <a:ahLst/>
              <a:cxnLst/>
              <a:rect l="l" t="t" r="r" b="b"/>
              <a:pathLst>
                <a:path w="875030">
                  <a:moveTo>
                    <a:pt x="0" y="0"/>
                  </a:moveTo>
                  <a:lnTo>
                    <a:pt x="874555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/>
            <p:cNvSpPr/>
            <p:nvPr/>
          </p:nvSpPr>
          <p:spPr>
            <a:xfrm>
              <a:off x="16510434" y="1512706"/>
              <a:ext cx="875030" cy="0"/>
            </a:xfrm>
            <a:custGeom>
              <a:avLst/>
              <a:gdLst/>
              <a:ahLst/>
              <a:cxnLst/>
              <a:rect l="l" t="t" r="r" b="b"/>
              <a:pathLst>
                <a:path w="875030">
                  <a:moveTo>
                    <a:pt x="0" y="0"/>
                  </a:moveTo>
                  <a:lnTo>
                    <a:pt x="874555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/>
            <p:cNvSpPr/>
            <p:nvPr/>
          </p:nvSpPr>
          <p:spPr>
            <a:xfrm>
              <a:off x="16398916" y="1297218"/>
              <a:ext cx="1097915" cy="321310"/>
            </a:xfrm>
            <a:custGeom>
              <a:avLst/>
              <a:gdLst/>
              <a:ahLst/>
              <a:cxnLst/>
              <a:rect l="l" t="t" r="r" b="b"/>
              <a:pathLst>
                <a:path w="1097915" h="321309">
                  <a:moveTo>
                    <a:pt x="1079386" y="320986"/>
                  </a:moveTo>
                  <a:lnTo>
                    <a:pt x="18203" y="320986"/>
                  </a:lnTo>
                  <a:lnTo>
                    <a:pt x="11118" y="319558"/>
                  </a:lnTo>
                  <a:lnTo>
                    <a:pt x="5331" y="315660"/>
                  </a:lnTo>
                  <a:lnTo>
                    <a:pt x="1430" y="309878"/>
                  </a:lnTo>
                  <a:lnTo>
                    <a:pt x="0" y="302794"/>
                  </a:lnTo>
                  <a:lnTo>
                    <a:pt x="0" y="18192"/>
                  </a:lnTo>
                  <a:lnTo>
                    <a:pt x="1430" y="11113"/>
                  </a:lnTo>
                  <a:lnTo>
                    <a:pt x="5331" y="5330"/>
                  </a:lnTo>
                  <a:lnTo>
                    <a:pt x="11118" y="1430"/>
                  </a:lnTo>
                  <a:lnTo>
                    <a:pt x="18203" y="0"/>
                  </a:lnTo>
                  <a:lnTo>
                    <a:pt x="1079386" y="0"/>
                  </a:lnTo>
                  <a:lnTo>
                    <a:pt x="1086470" y="1430"/>
                  </a:lnTo>
                  <a:lnTo>
                    <a:pt x="1092252" y="5330"/>
                  </a:lnTo>
                  <a:lnTo>
                    <a:pt x="1096150" y="11113"/>
                  </a:lnTo>
                  <a:lnTo>
                    <a:pt x="1097578" y="18192"/>
                  </a:lnTo>
                  <a:lnTo>
                    <a:pt x="1097578" y="302794"/>
                  </a:lnTo>
                  <a:lnTo>
                    <a:pt x="1096150" y="309878"/>
                  </a:lnTo>
                  <a:lnTo>
                    <a:pt x="1092252" y="315660"/>
                  </a:lnTo>
                  <a:lnTo>
                    <a:pt x="1086470" y="319558"/>
                  </a:lnTo>
                  <a:lnTo>
                    <a:pt x="1079386" y="320986"/>
                  </a:lnTo>
                  <a:close/>
                </a:path>
              </a:pathLst>
            </a:custGeom>
            <a:ln w="3230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/>
            <p:cNvSpPr/>
            <p:nvPr/>
          </p:nvSpPr>
          <p:spPr>
            <a:xfrm>
              <a:off x="16436600" y="1617676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90" h="26035">
                  <a:moveTo>
                    <a:pt x="39176" y="26027"/>
                  </a:moveTo>
                  <a:lnTo>
                    <a:pt x="7362" y="26027"/>
                  </a:lnTo>
                  <a:lnTo>
                    <a:pt x="3298" y="26027"/>
                  </a:lnTo>
                  <a:lnTo>
                    <a:pt x="0" y="22729"/>
                  </a:lnTo>
                  <a:lnTo>
                    <a:pt x="0" y="18665"/>
                  </a:lnTo>
                  <a:lnTo>
                    <a:pt x="0" y="0"/>
                  </a:lnTo>
                  <a:lnTo>
                    <a:pt x="46538" y="0"/>
                  </a:lnTo>
                  <a:lnTo>
                    <a:pt x="46538" y="18665"/>
                  </a:lnTo>
                  <a:lnTo>
                    <a:pt x="46538" y="22729"/>
                  </a:lnTo>
                  <a:lnTo>
                    <a:pt x="43240" y="26027"/>
                  </a:lnTo>
                  <a:lnTo>
                    <a:pt x="39176" y="26027"/>
                  </a:lnTo>
                  <a:close/>
                </a:path>
              </a:pathLst>
            </a:custGeom>
            <a:ln w="3230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/>
            <p:cNvSpPr/>
            <p:nvPr/>
          </p:nvSpPr>
          <p:spPr>
            <a:xfrm>
              <a:off x="17409335" y="1617676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90" h="26035">
                  <a:moveTo>
                    <a:pt x="39187" y="26027"/>
                  </a:moveTo>
                  <a:lnTo>
                    <a:pt x="7362" y="26027"/>
                  </a:lnTo>
                  <a:lnTo>
                    <a:pt x="3298" y="26027"/>
                  </a:lnTo>
                  <a:lnTo>
                    <a:pt x="0" y="22729"/>
                  </a:lnTo>
                  <a:lnTo>
                    <a:pt x="0" y="18665"/>
                  </a:lnTo>
                  <a:lnTo>
                    <a:pt x="0" y="0"/>
                  </a:lnTo>
                  <a:lnTo>
                    <a:pt x="46550" y="0"/>
                  </a:lnTo>
                  <a:lnTo>
                    <a:pt x="46550" y="18665"/>
                  </a:lnTo>
                  <a:lnTo>
                    <a:pt x="46550" y="22729"/>
                  </a:lnTo>
                  <a:lnTo>
                    <a:pt x="43251" y="26027"/>
                  </a:lnTo>
                  <a:lnTo>
                    <a:pt x="39187" y="26027"/>
                  </a:lnTo>
                  <a:close/>
                </a:path>
              </a:pathLst>
            </a:custGeom>
            <a:ln w="3230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/>
            <p:cNvSpPr/>
            <p:nvPr/>
          </p:nvSpPr>
          <p:spPr>
            <a:xfrm>
              <a:off x="16398918" y="1297222"/>
              <a:ext cx="1097915" cy="346710"/>
            </a:xfrm>
            <a:custGeom>
              <a:avLst/>
              <a:gdLst/>
              <a:ahLst/>
              <a:cxnLst/>
              <a:rect l="l" t="t" r="r" b="b"/>
              <a:pathLst>
                <a:path w="1097915" h="346710">
                  <a:moveTo>
                    <a:pt x="1081480" y="0"/>
                  </a:moveTo>
                  <a:lnTo>
                    <a:pt x="16098" y="0"/>
                  </a:lnTo>
                  <a:lnTo>
                    <a:pt x="7204" y="0"/>
                  </a:lnTo>
                  <a:lnTo>
                    <a:pt x="0" y="7216"/>
                  </a:lnTo>
                  <a:lnTo>
                    <a:pt x="0" y="16109"/>
                  </a:lnTo>
                  <a:lnTo>
                    <a:pt x="0" y="304888"/>
                  </a:lnTo>
                  <a:lnTo>
                    <a:pt x="0" y="313770"/>
                  </a:lnTo>
                  <a:lnTo>
                    <a:pt x="7204" y="320986"/>
                  </a:lnTo>
                  <a:lnTo>
                    <a:pt x="16098" y="320986"/>
                  </a:lnTo>
                  <a:lnTo>
                    <a:pt x="37679" y="320986"/>
                  </a:lnTo>
                  <a:lnTo>
                    <a:pt x="37679" y="339955"/>
                  </a:lnTo>
                  <a:lnTo>
                    <a:pt x="37679" y="343558"/>
                  </a:lnTo>
                  <a:lnTo>
                    <a:pt x="40606" y="346485"/>
                  </a:lnTo>
                  <a:lnTo>
                    <a:pt x="44197" y="346485"/>
                  </a:lnTo>
                  <a:lnTo>
                    <a:pt x="77710" y="346485"/>
                  </a:lnTo>
                  <a:lnTo>
                    <a:pt x="81302" y="346485"/>
                  </a:lnTo>
                  <a:lnTo>
                    <a:pt x="84217" y="343558"/>
                  </a:lnTo>
                  <a:lnTo>
                    <a:pt x="84217" y="339955"/>
                  </a:lnTo>
                  <a:lnTo>
                    <a:pt x="84217" y="320986"/>
                  </a:lnTo>
                  <a:lnTo>
                    <a:pt x="1010434" y="320986"/>
                  </a:lnTo>
                  <a:lnTo>
                    <a:pt x="1010434" y="339955"/>
                  </a:lnTo>
                  <a:lnTo>
                    <a:pt x="1010434" y="343558"/>
                  </a:lnTo>
                  <a:lnTo>
                    <a:pt x="1013349" y="346485"/>
                  </a:lnTo>
                  <a:lnTo>
                    <a:pt x="1016941" y="346485"/>
                  </a:lnTo>
                  <a:lnTo>
                    <a:pt x="1050443" y="346485"/>
                  </a:lnTo>
                  <a:lnTo>
                    <a:pt x="1054045" y="346485"/>
                  </a:lnTo>
                  <a:lnTo>
                    <a:pt x="1056972" y="343558"/>
                  </a:lnTo>
                  <a:lnTo>
                    <a:pt x="1056972" y="339955"/>
                  </a:lnTo>
                  <a:lnTo>
                    <a:pt x="1056972" y="320986"/>
                  </a:lnTo>
                  <a:lnTo>
                    <a:pt x="1081480" y="320986"/>
                  </a:lnTo>
                  <a:lnTo>
                    <a:pt x="1090374" y="320986"/>
                  </a:lnTo>
                  <a:lnTo>
                    <a:pt x="1097578" y="313770"/>
                  </a:lnTo>
                  <a:lnTo>
                    <a:pt x="1097578" y="304888"/>
                  </a:lnTo>
                  <a:lnTo>
                    <a:pt x="1097578" y="16109"/>
                  </a:lnTo>
                  <a:lnTo>
                    <a:pt x="1097578" y="7216"/>
                  </a:lnTo>
                  <a:lnTo>
                    <a:pt x="1090374" y="0"/>
                  </a:lnTo>
                  <a:lnTo>
                    <a:pt x="1081480" y="0"/>
                  </a:lnTo>
                  <a:close/>
                </a:path>
              </a:pathLst>
            </a:custGeom>
            <a:ln w="3230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3" name="object 633"/>
          <p:cNvSpPr txBox="1"/>
          <p:nvPr/>
        </p:nvSpPr>
        <p:spPr>
          <a:xfrm>
            <a:off x="16501216" y="1528722"/>
            <a:ext cx="882650" cy="73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42545" algn="r">
              <a:lnSpc>
                <a:spcPct val="100000"/>
              </a:lnSpc>
              <a:spcBef>
                <a:spcPts val="110"/>
              </a:spcBef>
            </a:pPr>
            <a:r>
              <a:rPr sz="300" spc="-10" dirty="0">
                <a:solidFill>
                  <a:srgbClr val="221714"/>
                </a:solidFill>
                <a:latin typeface="BLUETTI 1.0"/>
                <a:cs typeface="BLUETTI 1.0"/>
              </a:rPr>
              <a:t>HV800</a:t>
            </a:r>
            <a:endParaRPr sz="300">
              <a:latin typeface="BLUETTI 1.0"/>
              <a:cs typeface="BLUETTI 1.0"/>
            </a:endParaRPr>
          </a:p>
        </p:txBody>
      </p:sp>
      <p:sp>
        <p:nvSpPr>
          <p:cNvPr id="634" name="object 634"/>
          <p:cNvSpPr txBox="1"/>
          <p:nvPr/>
        </p:nvSpPr>
        <p:spPr>
          <a:xfrm>
            <a:off x="16020977" y="2407635"/>
            <a:ext cx="320040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386</a:t>
            </a:r>
            <a:r>
              <a:rPr sz="600" b="0" spc="5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595757"/>
                </a:solidFill>
                <a:latin typeface="BLUETTI 1.0 Light"/>
                <a:cs typeface="BLUETTI 1.0 Light"/>
              </a:rPr>
              <a:t>mm</a:t>
            </a:r>
            <a:endParaRPr sz="600">
              <a:latin typeface="BLUETTI 1.0 Light"/>
              <a:cs typeface="BLUETTI 1.0 Light"/>
            </a:endParaRPr>
          </a:p>
        </p:txBody>
      </p:sp>
      <p:grpSp>
        <p:nvGrpSpPr>
          <p:cNvPr id="635" name="object 635"/>
          <p:cNvGrpSpPr/>
          <p:nvPr/>
        </p:nvGrpSpPr>
        <p:grpSpPr>
          <a:xfrm>
            <a:off x="16149947" y="2560422"/>
            <a:ext cx="74295" cy="186690"/>
            <a:chOff x="16149947" y="2560422"/>
            <a:chExt cx="74295" cy="186690"/>
          </a:xfrm>
        </p:grpSpPr>
        <p:sp>
          <p:nvSpPr>
            <p:cNvPr id="636" name="object 636"/>
            <p:cNvSpPr/>
            <p:nvPr/>
          </p:nvSpPr>
          <p:spPr>
            <a:xfrm>
              <a:off x="16149947" y="274489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254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/>
            <p:cNvSpPr/>
            <p:nvPr/>
          </p:nvSpPr>
          <p:spPr>
            <a:xfrm>
              <a:off x="16187064" y="2560422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166623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/>
            <p:cNvSpPr/>
            <p:nvPr/>
          </p:nvSpPr>
          <p:spPr>
            <a:xfrm>
              <a:off x="16175385" y="2723632"/>
              <a:ext cx="23495" cy="20320"/>
            </a:xfrm>
            <a:custGeom>
              <a:avLst/>
              <a:gdLst/>
              <a:ahLst/>
              <a:cxnLst/>
              <a:rect l="l" t="t" r="r" b="b"/>
              <a:pathLst>
                <a:path w="23494" h="20319">
                  <a:moveTo>
                    <a:pt x="23370" y="0"/>
                  </a:moveTo>
                  <a:lnTo>
                    <a:pt x="0" y="0"/>
                  </a:lnTo>
                  <a:lnTo>
                    <a:pt x="11685" y="20229"/>
                  </a:lnTo>
                  <a:lnTo>
                    <a:pt x="23370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39" name="object 639"/>
          <p:cNvGrpSpPr/>
          <p:nvPr/>
        </p:nvGrpSpPr>
        <p:grpSpPr>
          <a:xfrm>
            <a:off x="16149947" y="2012848"/>
            <a:ext cx="74295" cy="370840"/>
            <a:chOff x="16149947" y="2012848"/>
            <a:chExt cx="74295" cy="370840"/>
          </a:xfrm>
        </p:grpSpPr>
        <p:sp>
          <p:nvSpPr>
            <p:cNvPr id="640" name="object 640"/>
            <p:cNvSpPr/>
            <p:nvPr/>
          </p:nvSpPr>
          <p:spPr>
            <a:xfrm>
              <a:off x="16149949" y="219916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74254" y="0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/>
            <p:cNvSpPr/>
            <p:nvPr/>
          </p:nvSpPr>
          <p:spPr>
            <a:xfrm>
              <a:off x="16187087" y="2217012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623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/>
            <p:cNvSpPr/>
            <p:nvPr/>
          </p:nvSpPr>
          <p:spPr>
            <a:xfrm>
              <a:off x="16175396" y="2200197"/>
              <a:ext cx="23495" cy="20320"/>
            </a:xfrm>
            <a:custGeom>
              <a:avLst/>
              <a:gdLst/>
              <a:ahLst/>
              <a:cxnLst/>
              <a:rect l="l" t="t" r="r" b="b"/>
              <a:pathLst>
                <a:path w="23494" h="20319">
                  <a:moveTo>
                    <a:pt x="11685" y="0"/>
                  </a:moveTo>
                  <a:lnTo>
                    <a:pt x="0" y="20229"/>
                  </a:lnTo>
                  <a:lnTo>
                    <a:pt x="23370" y="20229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/>
            <p:cNvSpPr/>
            <p:nvPr/>
          </p:nvSpPr>
          <p:spPr>
            <a:xfrm>
              <a:off x="16149947" y="2197319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254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/>
            <p:cNvSpPr/>
            <p:nvPr/>
          </p:nvSpPr>
          <p:spPr>
            <a:xfrm>
              <a:off x="16187064" y="2012848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166623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/>
            <p:cNvSpPr/>
            <p:nvPr/>
          </p:nvSpPr>
          <p:spPr>
            <a:xfrm>
              <a:off x="16175385" y="2176057"/>
              <a:ext cx="23495" cy="20320"/>
            </a:xfrm>
            <a:custGeom>
              <a:avLst/>
              <a:gdLst/>
              <a:ahLst/>
              <a:cxnLst/>
              <a:rect l="l" t="t" r="r" b="b"/>
              <a:pathLst>
                <a:path w="23494" h="20319">
                  <a:moveTo>
                    <a:pt x="23370" y="0"/>
                  </a:moveTo>
                  <a:lnTo>
                    <a:pt x="0" y="0"/>
                  </a:lnTo>
                  <a:lnTo>
                    <a:pt x="11685" y="20229"/>
                  </a:lnTo>
                  <a:lnTo>
                    <a:pt x="23370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6" name="object 646"/>
          <p:cNvSpPr txBox="1"/>
          <p:nvPr/>
        </p:nvSpPr>
        <p:spPr>
          <a:xfrm>
            <a:off x="16020977" y="1860059"/>
            <a:ext cx="320040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386</a:t>
            </a:r>
            <a:r>
              <a:rPr sz="600" b="0" spc="5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595757"/>
                </a:solidFill>
                <a:latin typeface="BLUETTI 1.0 Light"/>
                <a:cs typeface="BLUETTI 1.0 Light"/>
              </a:rPr>
              <a:t>mm</a:t>
            </a:r>
            <a:endParaRPr sz="600">
              <a:latin typeface="BLUETTI 1.0 Light"/>
              <a:cs typeface="BLUETTI 1.0 Light"/>
            </a:endParaRPr>
          </a:p>
        </p:txBody>
      </p:sp>
      <p:grpSp>
        <p:nvGrpSpPr>
          <p:cNvPr id="647" name="object 647"/>
          <p:cNvGrpSpPr/>
          <p:nvPr/>
        </p:nvGrpSpPr>
        <p:grpSpPr>
          <a:xfrm>
            <a:off x="16149947" y="1530735"/>
            <a:ext cx="74295" cy="305435"/>
            <a:chOff x="16149947" y="1530735"/>
            <a:chExt cx="74295" cy="305435"/>
          </a:xfrm>
        </p:grpSpPr>
        <p:sp>
          <p:nvSpPr>
            <p:cNvPr id="648" name="object 648"/>
            <p:cNvSpPr/>
            <p:nvPr/>
          </p:nvSpPr>
          <p:spPr>
            <a:xfrm>
              <a:off x="16149949" y="1651591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74254" y="0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/>
            <p:cNvSpPr/>
            <p:nvPr/>
          </p:nvSpPr>
          <p:spPr>
            <a:xfrm>
              <a:off x="16187087" y="1669438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623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/>
            <p:cNvSpPr/>
            <p:nvPr/>
          </p:nvSpPr>
          <p:spPr>
            <a:xfrm>
              <a:off x="16175396" y="1652622"/>
              <a:ext cx="23495" cy="20320"/>
            </a:xfrm>
            <a:custGeom>
              <a:avLst/>
              <a:gdLst/>
              <a:ahLst/>
              <a:cxnLst/>
              <a:rect l="l" t="t" r="r" b="b"/>
              <a:pathLst>
                <a:path w="23494" h="20319">
                  <a:moveTo>
                    <a:pt x="11685" y="0"/>
                  </a:moveTo>
                  <a:lnTo>
                    <a:pt x="0" y="20229"/>
                  </a:lnTo>
                  <a:lnTo>
                    <a:pt x="23370" y="20229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/>
            <p:cNvSpPr/>
            <p:nvPr/>
          </p:nvSpPr>
          <p:spPr>
            <a:xfrm>
              <a:off x="16149947" y="164974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254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/>
            <p:cNvSpPr/>
            <p:nvPr/>
          </p:nvSpPr>
          <p:spPr>
            <a:xfrm>
              <a:off x="16187064" y="1530735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101160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/>
            <p:cNvSpPr/>
            <p:nvPr/>
          </p:nvSpPr>
          <p:spPr>
            <a:xfrm>
              <a:off x="16175385" y="1628483"/>
              <a:ext cx="23495" cy="20320"/>
            </a:xfrm>
            <a:custGeom>
              <a:avLst/>
              <a:gdLst/>
              <a:ahLst/>
              <a:cxnLst/>
              <a:rect l="l" t="t" r="r" b="b"/>
              <a:pathLst>
                <a:path w="23494" h="20319">
                  <a:moveTo>
                    <a:pt x="23370" y="0"/>
                  </a:moveTo>
                  <a:lnTo>
                    <a:pt x="0" y="0"/>
                  </a:lnTo>
                  <a:lnTo>
                    <a:pt x="11685" y="20229"/>
                  </a:lnTo>
                  <a:lnTo>
                    <a:pt x="23370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4" name="object 654"/>
          <p:cNvSpPr txBox="1"/>
          <p:nvPr/>
        </p:nvSpPr>
        <p:spPr>
          <a:xfrm>
            <a:off x="18136866" y="2407635"/>
            <a:ext cx="320040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386</a:t>
            </a:r>
            <a:r>
              <a:rPr sz="600" b="0" spc="5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595757"/>
                </a:solidFill>
                <a:latin typeface="BLUETTI 1.0 Light"/>
                <a:cs typeface="BLUETTI 1.0 Light"/>
              </a:rPr>
              <a:t>mm</a:t>
            </a:r>
            <a:endParaRPr sz="600">
              <a:latin typeface="BLUETTI 1.0 Light"/>
              <a:cs typeface="BLUETTI 1.0 Light"/>
            </a:endParaRPr>
          </a:p>
        </p:txBody>
      </p:sp>
      <p:grpSp>
        <p:nvGrpSpPr>
          <p:cNvPr id="655" name="object 655"/>
          <p:cNvGrpSpPr/>
          <p:nvPr/>
        </p:nvGrpSpPr>
        <p:grpSpPr>
          <a:xfrm>
            <a:off x="18263615" y="2196943"/>
            <a:ext cx="78740" cy="550545"/>
            <a:chOff x="18263615" y="2196943"/>
            <a:chExt cx="78740" cy="550545"/>
          </a:xfrm>
        </p:grpSpPr>
        <p:sp>
          <p:nvSpPr>
            <p:cNvPr id="656" name="object 656"/>
            <p:cNvSpPr/>
            <p:nvPr/>
          </p:nvSpPr>
          <p:spPr>
            <a:xfrm>
              <a:off x="18265837" y="274489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254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/>
            <p:cNvSpPr/>
            <p:nvPr/>
          </p:nvSpPr>
          <p:spPr>
            <a:xfrm>
              <a:off x="18302955" y="2560422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166623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/>
            <p:cNvSpPr/>
            <p:nvPr/>
          </p:nvSpPr>
          <p:spPr>
            <a:xfrm>
              <a:off x="18291274" y="2723632"/>
              <a:ext cx="23495" cy="20320"/>
            </a:xfrm>
            <a:custGeom>
              <a:avLst/>
              <a:gdLst/>
              <a:ahLst/>
              <a:cxnLst/>
              <a:rect l="l" t="t" r="r" b="b"/>
              <a:pathLst>
                <a:path w="23494" h="20319">
                  <a:moveTo>
                    <a:pt x="23370" y="0"/>
                  </a:moveTo>
                  <a:lnTo>
                    <a:pt x="0" y="0"/>
                  </a:lnTo>
                  <a:lnTo>
                    <a:pt x="11685" y="20229"/>
                  </a:lnTo>
                  <a:lnTo>
                    <a:pt x="23370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/>
            <p:cNvSpPr/>
            <p:nvPr/>
          </p:nvSpPr>
          <p:spPr>
            <a:xfrm>
              <a:off x="18265840" y="219916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74254" y="0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/>
            <p:cNvSpPr/>
            <p:nvPr/>
          </p:nvSpPr>
          <p:spPr>
            <a:xfrm>
              <a:off x="18302976" y="2217012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623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/>
            <p:cNvSpPr/>
            <p:nvPr/>
          </p:nvSpPr>
          <p:spPr>
            <a:xfrm>
              <a:off x="18291286" y="2200197"/>
              <a:ext cx="23495" cy="20320"/>
            </a:xfrm>
            <a:custGeom>
              <a:avLst/>
              <a:gdLst/>
              <a:ahLst/>
              <a:cxnLst/>
              <a:rect l="l" t="t" r="r" b="b"/>
              <a:pathLst>
                <a:path w="23494" h="20319">
                  <a:moveTo>
                    <a:pt x="11685" y="0"/>
                  </a:moveTo>
                  <a:lnTo>
                    <a:pt x="0" y="20229"/>
                  </a:lnTo>
                  <a:lnTo>
                    <a:pt x="23370" y="20229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2" name="object 662"/>
          <p:cNvSpPr txBox="1"/>
          <p:nvPr/>
        </p:nvSpPr>
        <p:spPr>
          <a:xfrm>
            <a:off x="18136866" y="1860059"/>
            <a:ext cx="320040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386</a:t>
            </a:r>
            <a:r>
              <a:rPr sz="600" b="0" spc="5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595757"/>
                </a:solidFill>
                <a:latin typeface="BLUETTI 1.0 Light"/>
                <a:cs typeface="BLUETTI 1.0 Light"/>
              </a:rPr>
              <a:t>mm</a:t>
            </a:r>
            <a:endParaRPr sz="600">
              <a:latin typeface="BLUETTI 1.0 Light"/>
              <a:cs typeface="BLUETTI 1.0 Light"/>
            </a:endParaRPr>
          </a:p>
        </p:txBody>
      </p:sp>
      <p:grpSp>
        <p:nvGrpSpPr>
          <p:cNvPr id="663" name="object 663"/>
          <p:cNvGrpSpPr/>
          <p:nvPr/>
        </p:nvGrpSpPr>
        <p:grpSpPr>
          <a:xfrm>
            <a:off x="18265837" y="1649485"/>
            <a:ext cx="74295" cy="550545"/>
            <a:chOff x="18265837" y="1649485"/>
            <a:chExt cx="74295" cy="550545"/>
          </a:xfrm>
        </p:grpSpPr>
        <p:sp>
          <p:nvSpPr>
            <p:cNvPr id="664" name="object 664"/>
            <p:cNvSpPr/>
            <p:nvPr/>
          </p:nvSpPr>
          <p:spPr>
            <a:xfrm>
              <a:off x="18265837" y="2197319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254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/>
            <p:cNvSpPr/>
            <p:nvPr/>
          </p:nvSpPr>
          <p:spPr>
            <a:xfrm>
              <a:off x="18302954" y="2012848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166623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/>
            <p:cNvSpPr/>
            <p:nvPr/>
          </p:nvSpPr>
          <p:spPr>
            <a:xfrm>
              <a:off x="18291273" y="2176057"/>
              <a:ext cx="23495" cy="20320"/>
            </a:xfrm>
            <a:custGeom>
              <a:avLst/>
              <a:gdLst/>
              <a:ahLst/>
              <a:cxnLst/>
              <a:rect l="l" t="t" r="r" b="b"/>
              <a:pathLst>
                <a:path w="23494" h="20319">
                  <a:moveTo>
                    <a:pt x="23370" y="0"/>
                  </a:moveTo>
                  <a:lnTo>
                    <a:pt x="0" y="0"/>
                  </a:lnTo>
                  <a:lnTo>
                    <a:pt x="11685" y="20229"/>
                  </a:lnTo>
                  <a:lnTo>
                    <a:pt x="23370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/>
            <p:cNvSpPr/>
            <p:nvPr/>
          </p:nvSpPr>
          <p:spPr>
            <a:xfrm>
              <a:off x="18265839" y="1651591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74254" y="0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/>
            <p:cNvSpPr/>
            <p:nvPr/>
          </p:nvSpPr>
          <p:spPr>
            <a:xfrm>
              <a:off x="18302975" y="1669438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623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/>
            <p:cNvSpPr/>
            <p:nvPr/>
          </p:nvSpPr>
          <p:spPr>
            <a:xfrm>
              <a:off x="18291285" y="1652622"/>
              <a:ext cx="23495" cy="20320"/>
            </a:xfrm>
            <a:custGeom>
              <a:avLst/>
              <a:gdLst/>
              <a:ahLst/>
              <a:cxnLst/>
              <a:rect l="l" t="t" r="r" b="b"/>
              <a:pathLst>
                <a:path w="23494" h="20319">
                  <a:moveTo>
                    <a:pt x="11685" y="0"/>
                  </a:moveTo>
                  <a:lnTo>
                    <a:pt x="0" y="20229"/>
                  </a:lnTo>
                  <a:lnTo>
                    <a:pt x="23370" y="20229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0" name="object 670"/>
          <p:cNvSpPr txBox="1"/>
          <p:nvPr/>
        </p:nvSpPr>
        <p:spPr>
          <a:xfrm>
            <a:off x="16020372" y="1406612"/>
            <a:ext cx="321310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249</a:t>
            </a:r>
            <a:r>
              <a:rPr sz="600" b="0" spc="5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595757"/>
                </a:solidFill>
                <a:latin typeface="BLUETTI 1.0 Light"/>
                <a:cs typeface="BLUETTI 1.0 Light"/>
              </a:rPr>
              <a:t>mm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671" name="object 671"/>
          <p:cNvSpPr txBox="1"/>
          <p:nvPr/>
        </p:nvSpPr>
        <p:spPr>
          <a:xfrm>
            <a:off x="16017397" y="926788"/>
            <a:ext cx="32702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460</a:t>
            </a:r>
            <a:r>
              <a:rPr sz="600" b="0" spc="6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595757"/>
                </a:solidFill>
                <a:latin typeface="BLUETTI 1.0 Light"/>
                <a:cs typeface="BLUETTI 1.0 Light"/>
              </a:rPr>
              <a:t>mm</a:t>
            </a:r>
            <a:endParaRPr sz="600">
              <a:latin typeface="BLUETTI 1.0 Light"/>
              <a:cs typeface="BLUETTI 1.0 Light"/>
            </a:endParaRPr>
          </a:p>
        </p:txBody>
      </p:sp>
      <p:grpSp>
        <p:nvGrpSpPr>
          <p:cNvPr id="672" name="object 672"/>
          <p:cNvGrpSpPr/>
          <p:nvPr/>
        </p:nvGrpSpPr>
        <p:grpSpPr>
          <a:xfrm>
            <a:off x="16149947" y="1064543"/>
            <a:ext cx="74295" cy="351155"/>
            <a:chOff x="16149947" y="1064543"/>
            <a:chExt cx="74295" cy="351155"/>
          </a:xfrm>
        </p:grpSpPr>
        <p:sp>
          <p:nvSpPr>
            <p:cNvPr id="673" name="object 673"/>
            <p:cNvSpPr/>
            <p:nvPr/>
          </p:nvSpPr>
          <p:spPr>
            <a:xfrm>
              <a:off x="16149947" y="1293123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254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/>
            <p:cNvSpPr/>
            <p:nvPr/>
          </p:nvSpPr>
          <p:spPr>
            <a:xfrm>
              <a:off x="16187064" y="1064543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19">
                  <a:moveTo>
                    <a:pt x="0" y="210730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/>
            <p:cNvSpPr/>
            <p:nvPr/>
          </p:nvSpPr>
          <p:spPr>
            <a:xfrm>
              <a:off x="16175385" y="1271862"/>
              <a:ext cx="23495" cy="20320"/>
            </a:xfrm>
            <a:custGeom>
              <a:avLst/>
              <a:gdLst/>
              <a:ahLst/>
              <a:cxnLst/>
              <a:rect l="l" t="t" r="r" b="b"/>
              <a:pathLst>
                <a:path w="23494" h="20319">
                  <a:moveTo>
                    <a:pt x="23370" y="0"/>
                  </a:moveTo>
                  <a:lnTo>
                    <a:pt x="0" y="0"/>
                  </a:lnTo>
                  <a:lnTo>
                    <a:pt x="11685" y="20229"/>
                  </a:lnTo>
                  <a:lnTo>
                    <a:pt x="23370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/>
            <p:cNvSpPr/>
            <p:nvPr/>
          </p:nvSpPr>
          <p:spPr>
            <a:xfrm>
              <a:off x="16149961" y="129669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74254" y="0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/>
            <p:cNvSpPr/>
            <p:nvPr/>
          </p:nvSpPr>
          <p:spPr>
            <a:xfrm>
              <a:off x="16187098" y="1314541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0"/>
                  </a:moveTo>
                  <a:lnTo>
                    <a:pt x="0" y="10116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/>
            <p:cNvSpPr/>
            <p:nvPr/>
          </p:nvSpPr>
          <p:spPr>
            <a:xfrm>
              <a:off x="16175407" y="1297725"/>
              <a:ext cx="23495" cy="20320"/>
            </a:xfrm>
            <a:custGeom>
              <a:avLst/>
              <a:gdLst/>
              <a:ahLst/>
              <a:cxnLst/>
              <a:rect l="l" t="t" r="r" b="b"/>
              <a:pathLst>
                <a:path w="23494" h="20319">
                  <a:moveTo>
                    <a:pt x="11685" y="0"/>
                  </a:moveTo>
                  <a:lnTo>
                    <a:pt x="0" y="20229"/>
                  </a:lnTo>
                  <a:lnTo>
                    <a:pt x="23370" y="20229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79" name="object 679"/>
          <p:cNvGrpSpPr/>
          <p:nvPr/>
        </p:nvGrpSpPr>
        <p:grpSpPr>
          <a:xfrm>
            <a:off x="16149950" y="705777"/>
            <a:ext cx="74295" cy="231140"/>
            <a:chOff x="16149950" y="705777"/>
            <a:chExt cx="74295" cy="231140"/>
          </a:xfrm>
        </p:grpSpPr>
        <p:sp>
          <p:nvSpPr>
            <p:cNvPr id="680" name="object 680"/>
            <p:cNvSpPr/>
            <p:nvPr/>
          </p:nvSpPr>
          <p:spPr>
            <a:xfrm>
              <a:off x="16149950" y="707882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74254" y="0"/>
                  </a:moveTo>
                  <a:lnTo>
                    <a:pt x="0" y="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/>
            <p:cNvSpPr/>
            <p:nvPr/>
          </p:nvSpPr>
          <p:spPr>
            <a:xfrm>
              <a:off x="16187088" y="725730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19">
                  <a:moveTo>
                    <a:pt x="0" y="0"/>
                  </a:moveTo>
                  <a:lnTo>
                    <a:pt x="0" y="210730"/>
                  </a:lnTo>
                </a:path>
              </a:pathLst>
            </a:custGeom>
            <a:ln w="4210">
              <a:solidFill>
                <a:srgbClr val="B6B5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/>
            <p:cNvSpPr/>
            <p:nvPr/>
          </p:nvSpPr>
          <p:spPr>
            <a:xfrm>
              <a:off x="16175397" y="708914"/>
              <a:ext cx="23495" cy="20320"/>
            </a:xfrm>
            <a:custGeom>
              <a:avLst/>
              <a:gdLst/>
              <a:ahLst/>
              <a:cxnLst/>
              <a:rect l="l" t="t" r="r" b="b"/>
              <a:pathLst>
                <a:path w="23494" h="20320">
                  <a:moveTo>
                    <a:pt x="11685" y="0"/>
                  </a:moveTo>
                  <a:lnTo>
                    <a:pt x="0" y="20229"/>
                  </a:lnTo>
                  <a:lnTo>
                    <a:pt x="23370" y="20229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B6B5B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3" name="object 683"/>
          <p:cNvSpPr txBox="1"/>
          <p:nvPr/>
        </p:nvSpPr>
        <p:spPr>
          <a:xfrm>
            <a:off x="16380317" y="445963"/>
            <a:ext cx="149669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0" dirty="0">
                <a:solidFill>
                  <a:srgbClr val="231815"/>
                </a:solidFill>
                <a:latin typeface="BLUETTI 1.0 Medium"/>
                <a:cs typeface="BLUETTI 1.0 Medium"/>
              </a:rPr>
              <a:t>1</a:t>
            </a:r>
            <a:r>
              <a:rPr sz="800" b="0" spc="-20" dirty="0">
                <a:solidFill>
                  <a:srgbClr val="231815"/>
                </a:solidFill>
                <a:latin typeface="BLUETTI 1.0 Medium"/>
                <a:cs typeface="BLUETTI 1.0 Medium"/>
              </a:rPr>
              <a:t> </a:t>
            </a:r>
            <a:r>
              <a:rPr sz="800" b="0" dirty="0">
                <a:solidFill>
                  <a:srgbClr val="231815"/>
                </a:solidFill>
                <a:latin typeface="BLUETTI 1.0 Medium"/>
                <a:cs typeface="BLUETTI 1.0 Medium"/>
              </a:rPr>
              <a:t>x</a:t>
            </a:r>
            <a:r>
              <a:rPr sz="800" b="0" spc="-15" dirty="0">
                <a:solidFill>
                  <a:srgbClr val="231815"/>
                </a:solidFill>
                <a:latin typeface="BLUETTI 1.0 Medium"/>
                <a:cs typeface="BLUETTI 1.0 Medium"/>
              </a:rPr>
              <a:t> </a:t>
            </a:r>
            <a:r>
              <a:rPr sz="800" b="0" dirty="0">
                <a:solidFill>
                  <a:srgbClr val="231815"/>
                </a:solidFill>
                <a:latin typeface="BLUETTI 1.0 Medium"/>
                <a:cs typeface="BLUETTI 1.0 Medium"/>
              </a:rPr>
              <a:t>EP2000</a:t>
            </a:r>
            <a:r>
              <a:rPr sz="800" b="0" spc="-15" dirty="0">
                <a:solidFill>
                  <a:srgbClr val="231815"/>
                </a:solidFill>
                <a:latin typeface="BLUETTI 1.0 Medium"/>
                <a:cs typeface="BLUETTI 1.0 Medium"/>
              </a:rPr>
              <a:t> </a:t>
            </a:r>
            <a:r>
              <a:rPr sz="800" b="0" dirty="0">
                <a:solidFill>
                  <a:srgbClr val="231815"/>
                </a:solidFill>
                <a:latin typeface="BLUETTI 1.0 Medium"/>
                <a:cs typeface="BLUETTI 1.0 Medium"/>
              </a:rPr>
              <a:t>+</a:t>
            </a:r>
            <a:r>
              <a:rPr sz="800" b="0" spc="-15" dirty="0">
                <a:solidFill>
                  <a:srgbClr val="231815"/>
                </a:solidFill>
                <a:latin typeface="BLUETTI 1.0 Medium"/>
                <a:cs typeface="BLUETTI 1.0 Medium"/>
              </a:rPr>
              <a:t> </a:t>
            </a:r>
            <a:r>
              <a:rPr sz="800" b="0" dirty="0">
                <a:solidFill>
                  <a:srgbClr val="231815"/>
                </a:solidFill>
                <a:latin typeface="BLUETTI 1.0 Medium"/>
                <a:cs typeface="BLUETTI 1.0 Medium"/>
              </a:rPr>
              <a:t>HV800</a:t>
            </a:r>
            <a:r>
              <a:rPr sz="800" b="0" spc="-15" dirty="0">
                <a:solidFill>
                  <a:srgbClr val="231815"/>
                </a:solidFill>
                <a:latin typeface="BLUETTI 1.0 Medium"/>
                <a:cs typeface="BLUETTI 1.0 Medium"/>
              </a:rPr>
              <a:t> </a:t>
            </a:r>
            <a:r>
              <a:rPr sz="800" b="0" dirty="0">
                <a:solidFill>
                  <a:srgbClr val="231815"/>
                </a:solidFill>
                <a:latin typeface="BLUETTI 1.0 Medium"/>
                <a:cs typeface="BLUETTI 1.0 Medium"/>
              </a:rPr>
              <a:t>+</a:t>
            </a:r>
            <a:r>
              <a:rPr sz="800" b="0" spc="-15" dirty="0">
                <a:solidFill>
                  <a:srgbClr val="231815"/>
                </a:solidFill>
                <a:latin typeface="BLUETTI 1.0 Medium"/>
                <a:cs typeface="BLUETTI 1.0 Medium"/>
              </a:rPr>
              <a:t> </a:t>
            </a:r>
            <a:r>
              <a:rPr sz="800" b="0" dirty="0">
                <a:solidFill>
                  <a:srgbClr val="231815"/>
                </a:solidFill>
                <a:latin typeface="BLUETTI 1.0 Medium"/>
                <a:cs typeface="BLUETTI 1.0 Medium"/>
              </a:rPr>
              <a:t>4</a:t>
            </a:r>
            <a:r>
              <a:rPr sz="800" b="0" spc="-15" dirty="0">
                <a:solidFill>
                  <a:srgbClr val="231815"/>
                </a:solidFill>
                <a:latin typeface="BLUETTI 1.0 Medium"/>
                <a:cs typeface="BLUETTI 1.0 Medium"/>
              </a:rPr>
              <a:t> </a:t>
            </a:r>
            <a:r>
              <a:rPr sz="800" b="0" dirty="0">
                <a:solidFill>
                  <a:srgbClr val="231815"/>
                </a:solidFill>
                <a:latin typeface="BLUETTI 1.0 Medium"/>
                <a:cs typeface="BLUETTI 1.0 Medium"/>
              </a:rPr>
              <a:t>x</a:t>
            </a:r>
            <a:r>
              <a:rPr sz="800" b="0" spc="-15" dirty="0">
                <a:solidFill>
                  <a:srgbClr val="231815"/>
                </a:solidFill>
                <a:latin typeface="BLUETTI 1.0 Medium"/>
                <a:cs typeface="BLUETTI 1.0 Medium"/>
              </a:rPr>
              <a:t> </a:t>
            </a:r>
            <a:r>
              <a:rPr sz="800" b="0" spc="-20" dirty="0">
                <a:solidFill>
                  <a:srgbClr val="231815"/>
                </a:solidFill>
                <a:latin typeface="BLUETTI 1.0 Medium"/>
                <a:cs typeface="BLUETTI 1.0 Medium"/>
              </a:rPr>
              <a:t>B700</a:t>
            </a:r>
            <a:endParaRPr sz="800">
              <a:latin typeface="BLUETTI 1.0 Medium"/>
              <a:cs typeface="BLUETTI 1.0 Medium"/>
            </a:endParaRPr>
          </a:p>
        </p:txBody>
      </p:sp>
      <p:sp>
        <p:nvSpPr>
          <p:cNvPr id="684" name="object 684"/>
          <p:cNvSpPr txBox="1"/>
          <p:nvPr/>
        </p:nvSpPr>
        <p:spPr>
          <a:xfrm>
            <a:off x="13868561" y="2907022"/>
            <a:ext cx="1240155" cy="3581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850" b="1" dirty="0">
                <a:solidFill>
                  <a:srgbClr val="1A9CD0"/>
                </a:solidFill>
                <a:latin typeface="BLUETTI 1.0"/>
                <a:cs typeface="BLUETTI 1.0"/>
              </a:rPr>
              <a:t>EP2000</a:t>
            </a:r>
            <a:r>
              <a:rPr sz="850" b="1" spc="120" dirty="0">
                <a:solidFill>
                  <a:srgbClr val="1A9CD0"/>
                </a:solidFill>
                <a:latin typeface="BLUETTI 1.0"/>
                <a:cs typeface="BLUETTI 1.0"/>
              </a:rPr>
              <a:t> </a:t>
            </a:r>
            <a:r>
              <a:rPr sz="850" b="1" dirty="0">
                <a:solidFill>
                  <a:srgbClr val="1A9CD0"/>
                </a:solidFill>
                <a:latin typeface="BLUETTI 1.0"/>
                <a:cs typeface="BLUETTI 1.0"/>
              </a:rPr>
              <a:t>Hybrid</a:t>
            </a:r>
            <a:r>
              <a:rPr sz="850" b="1" spc="120" dirty="0">
                <a:solidFill>
                  <a:srgbClr val="1A9CD0"/>
                </a:solidFill>
                <a:latin typeface="BLUETTI 1.0"/>
                <a:cs typeface="BLUETTI 1.0"/>
              </a:rPr>
              <a:t> </a:t>
            </a:r>
            <a:r>
              <a:rPr sz="850" b="1" spc="-10" dirty="0">
                <a:solidFill>
                  <a:srgbClr val="1A9CD0"/>
                </a:solidFill>
                <a:latin typeface="BLUETTI 1.0"/>
                <a:cs typeface="BLUETTI 1.0"/>
              </a:rPr>
              <a:t>Inverter</a:t>
            </a:r>
            <a:endParaRPr sz="850">
              <a:latin typeface="BLUETTI 1.0"/>
              <a:cs typeface="BLUETTI 1.0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600" b="1" spc="-10" dirty="0">
                <a:solidFill>
                  <a:srgbClr val="221815"/>
                </a:solidFill>
                <a:latin typeface="BLUETTI 1.0"/>
                <a:cs typeface="BLUETTI 1.0"/>
              </a:rPr>
              <a:t>General</a:t>
            </a:r>
            <a:endParaRPr sz="600">
              <a:latin typeface="BLUETTI 1.0"/>
              <a:cs typeface="BLUETTI 1.0"/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13882569" y="3445115"/>
            <a:ext cx="2734310" cy="0"/>
          </a:xfrm>
          <a:custGeom>
            <a:avLst/>
            <a:gdLst/>
            <a:ahLst/>
            <a:cxnLst/>
            <a:rect l="l" t="t" r="r" b="b"/>
            <a:pathLst>
              <a:path w="2734309">
                <a:moveTo>
                  <a:pt x="0" y="0"/>
                </a:moveTo>
                <a:lnTo>
                  <a:pt x="2733990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6" name="object 686"/>
          <p:cNvSpPr txBox="1"/>
          <p:nvPr/>
        </p:nvSpPr>
        <p:spPr>
          <a:xfrm>
            <a:off x="13869897" y="3294359"/>
            <a:ext cx="90487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Operating</a:t>
            </a:r>
            <a:r>
              <a:rPr sz="600" b="0" spc="14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Temperature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687" name="object 687"/>
          <p:cNvSpPr txBox="1"/>
          <p:nvPr/>
        </p:nvSpPr>
        <p:spPr>
          <a:xfrm>
            <a:off x="15518920" y="3295982"/>
            <a:ext cx="566420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-20°C</a:t>
            </a:r>
            <a:r>
              <a:rPr sz="600" b="0" spc="6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to</a:t>
            </a:r>
            <a:r>
              <a:rPr sz="600" b="0" spc="6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0" dirty="0">
                <a:solidFill>
                  <a:srgbClr val="595757"/>
                </a:solidFill>
                <a:latin typeface="BLUETTI 1.0 Light"/>
                <a:cs typeface="BLUETTI 1.0 Light"/>
              </a:rPr>
              <a:t>60°C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688" name="object 688"/>
          <p:cNvSpPr txBox="1"/>
          <p:nvPr/>
        </p:nvSpPr>
        <p:spPr>
          <a:xfrm>
            <a:off x="13869897" y="3452548"/>
            <a:ext cx="23749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Noise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689" name="object 689"/>
          <p:cNvSpPr txBox="1"/>
          <p:nvPr/>
        </p:nvSpPr>
        <p:spPr>
          <a:xfrm>
            <a:off x="15502838" y="3454181"/>
            <a:ext cx="27368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≤50dB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690" name="object 690"/>
          <p:cNvSpPr txBox="1"/>
          <p:nvPr/>
        </p:nvSpPr>
        <p:spPr>
          <a:xfrm>
            <a:off x="13869908" y="3610791"/>
            <a:ext cx="44640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Net</a:t>
            </a:r>
            <a:r>
              <a:rPr sz="600" b="0" spc="5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Weight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691" name="object 691"/>
          <p:cNvSpPr txBox="1"/>
          <p:nvPr/>
        </p:nvSpPr>
        <p:spPr>
          <a:xfrm>
            <a:off x="15502849" y="3610721"/>
            <a:ext cx="234950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60</a:t>
            </a:r>
            <a:r>
              <a:rPr sz="600" b="0" spc="4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595757"/>
                </a:solidFill>
                <a:latin typeface="BLUETTI 1.0 Light"/>
                <a:cs typeface="BLUETTI 1.0 Light"/>
              </a:rPr>
              <a:t>kg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692" name="object 692"/>
          <p:cNvSpPr txBox="1"/>
          <p:nvPr/>
        </p:nvSpPr>
        <p:spPr>
          <a:xfrm>
            <a:off x="13869908" y="3769144"/>
            <a:ext cx="31432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Cooling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693" name="object 693"/>
          <p:cNvSpPr txBox="1"/>
          <p:nvPr/>
        </p:nvSpPr>
        <p:spPr>
          <a:xfrm>
            <a:off x="15502849" y="3768960"/>
            <a:ext cx="694690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Forced</a:t>
            </a:r>
            <a:r>
              <a:rPr sz="600" b="0" spc="7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Air</a:t>
            </a:r>
            <a:r>
              <a:rPr sz="600" b="0" spc="7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Cooling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694" name="object 694"/>
          <p:cNvSpPr txBox="1"/>
          <p:nvPr/>
        </p:nvSpPr>
        <p:spPr>
          <a:xfrm>
            <a:off x="13869908" y="3927597"/>
            <a:ext cx="49530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Connectivity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695" name="object 695"/>
          <p:cNvSpPr txBox="1"/>
          <p:nvPr/>
        </p:nvSpPr>
        <p:spPr>
          <a:xfrm>
            <a:off x="15502849" y="3927318"/>
            <a:ext cx="858519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USB</a:t>
            </a:r>
            <a:r>
              <a:rPr sz="600" b="0" spc="4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/</a:t>
            </a:r>
            <a:r>
              <a:rPr sz="600" b="0" spc="4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Wi-Fi</a:t>
            </a:r>
            <a:r>
              <a:rPr sz="600" b="0" spc="4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/</a:t>
            </a:r>
            <a:r>
              <a:rPr sz="600" b="0" spc="4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Bluetooth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13882569" y="3603302"/>
            <a:ext cx="2734310" cy="0"/>
          </a:xfrm>
          <a:custGeom>
            <a:avLst/>
            <a:gdLst/>
            <a:ahLst/>
            <a:cxnLst/>
            <a:rect l="l" t="t" r="r" b="b"/>
            <a:pathLst>
              <a:path w="2734309">
                <a:moveTo>
                  <a:pt x="0" y="0"/>
                </a:moveTo>
                <a:lnTo>
                  <a:pt x="2733990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7" name="object 697"/>
          <p:cNvSpPr/>
          <p:nvPr/>
        </p:nvSpPr>
        <p:spPr>
          <a:xfrm>
            <a:off x="13882569" y="3761544"/>
            <a:ext cx="2734310" cy="0"/>
          </a:xfrm>
          <a:custGeom>
            <a:avLst/>
            <a:gdLst/>
            <a:ahLst/>
            <a:cxnLst/>
            <a:rect l="l" t="t" r="r" b="b"/>
            <a:pathLst>
              <a:path w="2734309">
                <a:moveTo>
                  <a:pt x="0" y="0"/>
                </a:moveTo>
                <a:lnTo>
                  <a:pt x="2733990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8" name="object 698"/>
          <p:cNvSpPr/>
          <p:nvPr/>
        </p:nvSpPr>
        <p:spPr>
          <a:xfrm>
            <a:off x="13882569" y="3919901"/>
            <a:ext cx="2734310" cy="0"/>
          </a:xfrm>
          <a:custGeom>
            <a:avLst/>
            <a:gdLst/>
            <a:ahLst/>
            <a:cxnLst/>
            <a:rect l="l" t="t" r="r" b="b"/>
            <a:pathLst>
              <a:path w="2734309">
                <a:moveTo>
                  <a:pt x="0" y="0"/>
                </a:moveTo>
                <a:lnTo>
                  <a:pt x="2733990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9" name="object 699"/>
          <p:cNvSpPr/>
          <p:nvPr/>
        </p:nvSpPr>
        <p:spPr>
          <a:xfrm>
            <a:off x="13882569" y="4078352"/>
            <a:ext cx="2734310" cy="0"/>
          </a:xfrm>
          <a:custGeom>
            <a:avLst/>
            <a:gdLst/>
            <a:ahLst/>
            <a:cxnLst/>
            <a:rect l="l" t="t" r="r" b="b"/>
            <a:pathLst>
              <a:path w="2734309">
                <a:moveTo>
                  <a:pt x="0" y="0"/>
                </a:moveTo>
                <a:lnTo>
                  <a:pt x="2733990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0" name="object 700"/>
          <p:cNvSpPr/>
          <p:nvPr/>
        </p:nvSpPr>
        <p:spPr>
          <a:xfrm>
            <a:off x="13882569" y="4236918"/>
            <a:ext cx="2734310" cy="0"/>
          </a:xfrm>
          <a:custGeom>
            <a:avLst/>
            <a:gdLst/>
            <a:ahLst/>
            <a:cxnLst/>
            <a:rect l="l" t="t" r="r" b="b"/>
            <a:pathLst>
              <a:path w="2734309">
                <a:moveTo>
                  <a:pt x="0" y="0"/>
                </a:moveTo>
                <a:lnTo>
                  <a:pt x="2733990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1" name="object 701"/>
          <p:cNvSpPr txBox="1"/>
          <p:nvPr/>
        </p:nvSpPr>
        <p:spPr>
          <a:xfrm>
            <a:off x="13869908" y="4086084"/>
            <a:ext cx="2098675" cy="2787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45285" algn="l"/>
              </a:tabLst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Protection</a:t>
            </a:r>
            <a:r>
              <a:rPr sz="600" b="0" spc="15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Rating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	</a:t>
            </a:r>
            <a:r>
              <a:rPr sz="600" b="0" spc="-20" dirty="0">
                <a:solidFill>
                  <a:srgbClr val="595757"/>
                </a:solidFill>
                <a:latin typeface="BLUETTI 1.0 Light"/>
                <a:cs typeface="BLUETTI 1.0 Light"/>
              </a:rPr>
              <a:t>IP65</a:t>
            </a:r>
            <a:endParaRPr sz="600">
              <a:latin typeface="BLUETTI 1.0 Light"/>
              <a:cs typeface="BLUETTI 1.0 Light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Input</a:t>
            </a:r>
            <a:r>
              <a:rPr sz="600" b="0" spc="6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Apparent</a:t>
            </a:r>
            <a:r>
              <a:rPr sz="600" b="0" spc="6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Power</a:t>
            </a:r>
            <a:r>
              <a:rPr sz="600" b="0" spc="6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(Bypass</a:t>
            </a:r>
            <a:r>
              <a:rPr sz="600" b="0" spc="6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+</a:t>
            </a:r>
            <a:r>
              <a:rPr sz="600" b="0" spc="6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Charging)</a:t>
            </a:r>
            <a:r>
              <a:rPr sz="600" b="0" spc="275" dirty="0">
                <a:solidFill>
                  <a:srgbClr val="221815"/>
                </a:solidFill>
                <a:latin typeface="BLUETTI 1.0 Medium"/>
                <a:cs typeface="BLUETTI 1.0 Medium"/>
              </a:rPr>
              <a:t> 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40</a:t>
            </a:r>
            <a:r>
              <a:rPr sz="600" b="0" spc="6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kVA</a:t>
            </a:r>
            <a:r>
              <a:rPr sz="600" b="0" spc="6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0" dirty="0">
                <a:solidFill>
                  <a:srgbClr val="595757"/>
                </a:solidFill>
                <a:latin typeface="BLUETTI 1.0 Light"/>
                <a:cs typeface="BLUETTI 1.0 Light"/>
              </a:rPr>
              <a:t>Max.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13881258" y="3286928"/>
            <a:ext cx="2735580" cy="0"/>
          </a:xfrm>
          <a:custGeom>
            <a:avLst/>
            <a:gdLst/>
            <a:ahLst/>
            <a:cxnLst/>
            <a:rect l="l" t="t" r="r" b="b"/>
            <a:pathLst>
              <a:path w="2735580">
                <a:moveTo>
                  <a:pt x="0" y="0"/>
                </a:moveTo>
                <a:lnTo>
                  <a:pt x="2735307" y="0"/>
                </a:lnTo>
              </a:path>
            </a:pathLst>
          </a:custGeom>
          <a:ln w="5628">
            <a:solidFill>
              <a:srgbClr val="1A9C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3" name="object 703"/>
          <p:cNvSpPr txBox="1"/>
          <p:nvPr/>
        </p:nvSpPr>
        <p:spPr>
          <a:xfrm>
            <a:off x="16847797" y="3316027"/>
            <a:ext cx="36068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Warranty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704" name="object 704"/>
          <p:cNvSpPr txBox="1"/>
          <p:nvPr/>
        </p:nvSpPr>
        <p:spPr>
          <a:xfrm>
            <a:off x="18119067" y="3317651"/>
            <a:ext cx="325120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10</a:t>
            </a:r>
            <a:r>
              <a:rPr sz="600" b="0" spc="3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10" dirty="0">
                <a:solidFill>
                  <a:srgbClr val="595757"/>
                </a:solidFill>
                <a:latin typeface="BLUETTI 1.0 Light"/>
                <a:cs typeface="BLUETTI 1.0 Light"/>
              </a:rPr>
              <a:t>Years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705" name="object 705"/>
          <p:cNvSpPr/>
          <p:nvPr/>
        </p:nvSpPr>
        <p:spPr>
          <a:xfrm>
            <a:off x="16860468" y="3488457"/>
            <a:ext cx="2765425" cy="0"/>
          </a:xfrm>
          <a:custGeom>
            <a:avLst/>
            <a:gdLst/>
            <a:ahLst/>
            <a:cxnLst/>
            <a:rect l="l" t="t" r="r" b="b"/>
            <a:pathLst>
              <a:path w="2765425">
                <a:moveTo>
                  <a:pt x="0" y="0"/>
                </a:moveTo>
                <a:lnTo>
                  <a:pt x="2764869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6" name="object 706"/>
          <p:cNvSpPr txBox="1"/>
          <p:nvPr/>
        </p:nvSpPr>
        <p:spPr>
          <a:xfrm>
            <a:off x="16847797" y="3517553"/>
            <a:ext cx="839469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Dimensions</a:t>
            </a:r>
            <a:r>
              <a:rPr sz="600" b="0" spc="5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(L</a:t>
            </a:r>
            <a:r>
              <a:rPr sz="600" b="0" spc="5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x</a:t>
            </a:r>
            <a:r>
              <a:rPr sz="600" b="0" spc="5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W</a:t>
            </a:r>
            <a:r>
              <a:rPr sz="600" b="0" spc="5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x</a:t>
            </a:r>
            <a:r>
              <a:rPr sz="600" b="0" spc="5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25" dirty="0">
                <a:solidFill>
                  <a:srgbClr val="221815"/>
                </a:solidFill>
                <a:latin typeface="BLUETTI 1.0 Medium"/>
                <a:cs typeface="BLUETTI 1.0 Medium"/>
              </a:rPr>
              <a:t>H)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707" name="object 707"/>
          <p:cNvSpPr txBox="1"/>
          <p:nvPr/>
        </p:nvSpPr>
        <p:spPr>
          <a:xfrm>
            <a:off x="18119067" y="3519187"/>
            <a:ext cx="1074420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670</a:t>
            </a:r>
            <a:r>
              <a:rPr sz="600" b="0" spc="4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mm</a:t>
            </a:r>
            <a:r>
              <a:rPr sz="600" b="0" spc="5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×</a:t>
            </a:r>
            <a:r>
              <a:rPr sz="600" b="0" spc="4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280</a:t>
            </a:r>
            <a:r>
              <a:rPr sz="600" b="0" spc="5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mm</a:t>
            </a:r>
            <a:r>
              <a:rPr sz="600" b="0" spc="4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×</a:t>
            </a:r>
            <a:r>
              <a:rPr sz="600" b="0" spc="5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460</a:t>
            </a:r>
            <a:r>
              <a:rPr sz="600" b="0" spc="4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595757"/>
                </a:solidFill>
                <a:latin typeface="BLUETTI 1.0 Light"/>
                <a:cs typeface="BLUETTI 1.0 Light"/>
              </a:rPr>
              <a:t>mm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708" name="object 708"/>
          <p:cNvSpPr txBox="1"/>
          <p:nvPr/>
        </p:nvSpPr>
        <p:spPr>
          <a:xfrm>
            <a:off x="16847797" y="3719140"/>
            <a:ext cx="62674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Input</a:t>
            </a:r>
            <a:r>
              <a:rPr sz="600" b="0" spc="7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Frequency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709" name="object 709"/>
          <p:cNvSpPr txBox="1"/>
          <p:nvPr/>
        </p:nvSpPr>
        <p:spPr>
          <a:xfrm>
            <a:off x="18119067" y="3719070"/>
            <a:ext cx="231775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50</a:t>
            </a:r>
            <a:r>
              <a:rPr sz="600" b="0" spc="4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595757"/>
                </a:solidFill>
                <a:latin typeface="BLUETTI 1.0 Light"/>
                <a:cs typeface="BLUETTI 1.0 Light"/>
              </a:rPr>
              <a:t>Hz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710" name="object 710"/>
          <p:cNvSpPr txBox="1"/>
          <p:nvPr/>
        </p:nvSpPr>
        <p:spPr>
          <a:xfrm>
            <a:off x="16847797" y="3920847"/>
            <a:ext cx="768985" cy="218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90"/>
              </a:spcBef>
            </a:pP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Switch</a:t>
            </a:r>
            <a:r>
              <a:rPr sz="600" b="0" spc="8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Over</a:t>
            </a:r>
            <a:r>
              <a:rPr sz="600" b="0" spc="8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Time</a:t>
            </a:r>
            <a:r>
              <a:rPr sz="600" b="0" spc="8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25" dirty="0">
                <a:solidFill>
                  <a:srgbClr val="221815"/>
                </a:solidFill>
                <a:latin typeface="BLUETTI 1.0 Medium"/>
                <a:cs typeface="BLUETTI 1.0 Medium"/>
              </a:rPr>
              <a:t>to</a:t>
            </a:r>
            <a:r>
              <a:rPr sz="600" b="0" spc="500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dirty="0">
                <a:solidFill>
                  <a:srgbClr val="221815"/>
                </a:solidFill>
                <a:latin typeface="BLUETTI 1.0 Medium"/>
                <a:cs typeface="BLUETTI 1.0 Medium"/>
              </a:rPr>
              <a:t>Backup</a:t>
            </a:r>
            <a:r>
              <a:rPr sz="600" b="0" spc="105" dirty="0">
                <a:solidFill>
                  <a:srgbClr val="221815"/>
                </a:solidFill>
                <a:latin typeface="BLUETTI 1.0 Medium"/>
                <a:cs typeface="BLUETTI 1.0 Medium"/>
              </a:rPr>
              <a:t> </a:t>
            </a:r>
            <a:r>
              <a:rPr sz="600" b="0" spc="-20" dirty="0">
                <a:solidFill>
                  <a:srgbClr val="221815"/>
                </a:solidFill>
                <a:latin typeface="BLUETTI 1.0 Medium"/>
                <a:cs typeface="BLUETTI 1.0 Medium"/>
              </a:rPr>
              <a:t>Power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711" name="object 711"/>
          <p:cNvSpPr txBox="1"/>
          <p:nvPr/>
        </p:nvSpPr>
        <p:spPr>
          <a:xfrm>
            <a:off x="18119067" y="3920657"/>
            <a:ext cx="273050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&lt;10</a:t>
            </a:r>
            <a:r>
              <a:rPr sz="600" b="0" spc="5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595757"/>
                </a:solidFill>
                <a:latin typeface="BLUETTI 1.0 Light"/>
                <a:cs typeface="BLUETTI 1.0 Light"/>
              </a:rPr>
              <a:t>ms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712" name="object 712"/>
          <p:cNvSpPr txBox="1"/>
          <p:nvPr/>
        </p:nvSpPr>
        <p:spPr>
          <a:xfrm>
            <a:off x="16847797" y="4219239"/>
            <a:ext cx="2514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10" dirty="0">
                <a:solidFill>
                  <a:srgbClr val="221815"/>
                </a:solidFill>
                <a:latin typeface="BLUETTI 1.0 Medium"/>
                <a:cs typeface="BLUETTI 1.0 Medium"/>
              </a:rPr>
              <a:t>Phase</a:t>
            </a:r>
            <a:endParaRPr sz="600">
              <a:latin typeface="BLUETTI 1.0 Medium"/>
              <a:cs typeface="BLUETTI 1.0 Medium"/>
            </a:endParaRPr>
          </a:p>
        </p:txBody>
      </p:sp>
      <p:sp>
        <p:nvSpPr>
          <p:cNvPr id="713" name="object 713"/>
          <p:cNvSpPr txBox="1"/>
          <p:nvPr/>
        </p:nvSpPr>
        <p:spPr>
          <a:xfrm>
            <a:off x="18119067" y="4218855"/>
            <a:ext cx="396240" cy="122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3L</a:t>
            </a:r>
            <a:r>
              <a:rPr sz="600" b="0" spc="20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/</a:t>
            </a:r>
            <a:r>
              <a:rPr sz="600" b="0" spc="2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N</a:t>
            </a:r>
            <a:r>
              <a:rPr sz="600" b="0" spc="2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dirty="0">
                <a:solidFill>
                  <a:srgbClr val="595757"/>
                </a:solidFill>
                <a:latin typeface="BLUETTI 1.0 Light"/>
                <a:cs typeface="BLUETTI 1.0 Light"/>
              </a:rPr>
              <a:t>/</a:t>
            </a:r>
            <a:r>
              <a:rPr sz="600" b="0" spc="25" dirty="0">
                <a:solidFill>
                  <a:srgbClr val="595757"/>
                </a:solidFill>
                <a:latin typeface="BLUETTI 1.0 Light"/>
                <a:cs typeface="BLUETTI 1.0 Light"/>
              </a:rPr>
              <a:t> </a:t>
            </a:r>
            <a:r>
              <a:rPr sz="600" b="0" spc="-25" dirty="0">
                <a:solidFill>
                  <a:srgbClr val="595757"/>
                </a:solidFill>
                <a:latin typeface="BLUETTI 1.0 Light"/>
                <a:cs typeface="BLUETTI 1.0 Light"/>
              </a:rPr>
              <a:t>PE</a:t>
            </a:r>
            <a:endParaRPr sz="600">
              <a:latin typeface="BLUETTI 1.0 Light"/>
              <a:cs typeface="BLUETTI 1.0 Light"/>
            </a:endParaRPr>
          </a:p>
        </p:txBody>
      </p:sp>
      <p:sp>
        <p:nvSpPr>
          <p:cNvPr id="714" name="object 714"/>
          <p:cNvSpPr/>
          <p:nvPr/>
        </p:nvSpPr>
        <p:spPr>
          <a:xfrm>
            <a:off x="16860468" y="3689986"/>
            <a:ext cx="2765425" cy="0"/>
          </a:xfrm>
          <a:custGeom>
            <a:avLst/>
            <a:gdLst/>
            <a:ahLst/>
            <a:cxnLst/>
            <a:rect l="l" t="t" r="r" b="b"/>
            <a:pathLst>
              <a:path w="2765425">
                <a:moveTo>
                  <a:pt x="0" y="0"/>
                </a:moveTo>
                <a:lnTo>
                  <a:pt x="2764869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5" name="object 715"/>
          <p:cNvSpPr/>
          <p:nvPr/>
        </p:nvSpPr>
        <p:spPr>
          <a:xfrm>
            <a:off x="16860468" y="3891569"/>
            <a:ext cx="2765425" cy="0"/>
          </a:xfrm>
          <a:custGeom>
            <a:avLst/>
            <a:gdLst/>
            <a:ahLst/>
            <a:cxnLst/>
            <a:rect l="l" t="t" r="r" b="b"/>
            <a:pathLst>
              <a:path w="2765425">
                <a:moveTo>
                  <a:pt x="0" y="0"/>
                </a:moveTo>
                <a:lnTo>
                  <a:pt x="2764869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6" name="object 716"/>
          <p:cNvSpPr/>
          <p:nvPr/>
        </p:nvSpPr>
        <p:spPr>
          <a:xfrm>
            <a:off x="16860468" y="4189771"/>
            <a:ext cx="2765425" cy="0"/>
          </a:xfrm>
          <a:custGeom>
            <a:avLst/>
            <a:gdLst/>
            <a:ahLst/>
            <a:cxnLst/>
            <a:rect l="l" t="t" r="r" b="b"/>
            <a:pathLst>
              <a:path w="2765425">
                <a:moveTo>
                  <a:pt x="0" y="0"/>
                </a:moveTo>
                <a:lnTo>
                  <a:pt x="2764869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7" name="object 717"/>
          <p:cNvSpPr/>
          <p:nvPr/>
        </p:nvSpPr>
        <p:spPr>
          <a:xfrm>
            <a:off x="16860468" y="4391669"/>
            <a:ext cx="2765425" cy="0"/>
          </a:xfrm>
          <a:custGeom>
            <a:avLst/>
            <a:gdLst/>
            <a:ahLst/>
            <a:cxnLst/>
            <a:rect l="l" t="t" r="r" b="b"/>
            <a:pathLst>
              <a:path w="2765425">
                <a:moveTo>
                  <a:pt x="0" y="0"/>
                </a:moveTo>
                <a:lnTo>
                  <a:pt x="2764869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8" name="object 718"/>
          <p:cNvSpPr/>
          <p:nvPr/>
        </p:nvSpPr>
        <p:spPr>
          <a:xfrm>
            <a:off x="16859156" y="3286928"/>
            <a:ext cx="2766695" cy="0"/>
          </a:xfrm>
          <a:custGeom>
            <a:avLst/>
            <a:gdLst/>
            <a:ahLst/>
            <a:cxnLst/>
            <a:rect l="l" t="t" r="r" b="b"/>
            <a:pathLst>
              <a:path w="2766694">
                <a:moveTo>
                  <a:pt x="0" y="0"/>
                </a:moveTo>
                <a:lnTo>
                  <a:pt x="2766175" y="0"/>
                </a:lnTo>
              </a:path>
            </a:pathLst>
          </a:custGeom>
          <a:ln w="5628">
            <a:solidFill>
              <a:srgbClr val="1A9C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9" name="object 719"/>
          <p:cNvSpPr/>
          <p:nvPr/>
        </p:nvSpPr>
        <p:spPr>
          <a:xfrm>
            <a:off x="13882569" y="4393529"/>
            <a:ext cx="2734310" cy="0"/>
          </a:xfrm>
          <a:custGeom>
            <a:avLst/>
            <a:gdLst/>
            <a:ahLst/>
            <a:cxnLst/>
            <a:rect l="l" t="t" r="r" b="b"/>
            <a:pathLst>
              <a:path w="2734309">
                <a:moveTo>
                  <a:pt x="0" y="0"/>
                </a:moveTo>
                <a:lnTo>
                  <a:pt x="2733990" y="0"/>
                </a:lnTo>
              </a:path>
            </a:pathLst>
          </a:custGeom>
          <a:ln w="3377">
            <a:solidFill>
              <a:srgbClr val="C9CA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0" name="object 720"/>
          <p:cNvSpPr/>
          <p:nvPr/>
        </p:nvSpPr>
        <p:spPr>
          <a:xfrm>
            <a:off x="20102310" y="45"/>
            <a:ext cx="1905" cy="9095105"/>
          </a:xfrm>
          <a:custGeom>
            <a:avLst/>
            <a:gdLst/>
            <a:ahLst/>
            <a:cxnLst/>
            <a:rect l="l" t="t" r="r" b="b"/>
            <a:pathLst>
              <a:path w="1905" h="9095105">
                <a:moveTo>
                  <a:pt x="0" y="0"/>
                </a:moveTo>
                <a:lnTo>
                  <a:pt x="0" y="9094649"/>
                </a:lnTo>
                <a:lnTo>
                  <a:pt x="1676" y="9094649"/>
                </a:lnTo>
                <a:lnTo>
                  <a:pt x="1676" y="0"/>
                </a:lnTo>
                <a:lnTo>
                  <a:pt x="0" y="0"/>
                </a:lnTo>
                <a:close/>
              </a:path>
            </a:pathLst>
          </a:custGeom>
          <a:solidFill>
            <a:srgbClr val="C9CAC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jg1MWYwNGZjZmRlYTIzMWVmYmQ1MTA2ZjljZjM2YTc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5530</Words>
  <Application>WPS 演示</Application>
  <PresentationFormat>On-screen Show (4:3)</PresentationFormat>
  <Paragraphs>548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Arial</vt:lpstr>
      <vt:lpstr>宋体</vt:lpstr>
      <vt:lpstr>Wingdings</vt:lpstr>
      <vt:lpstr>BLUETTI 1.0</vt:lpstr>
      <vt:lpstr>BLUETTI 1.0 Medium</vt:lpstr>
      <vt:lpstr>BLUETTI 1.0 Light</vt:lpstr>
      <vt:lpstr>Times New Roman</vt:lpstr>
      <vt:lpstr>微软雅黑</vt:lpstr>
      <vt:lpstr>Arial Unicode MS</vt:lpstr>
      <vt:lpstr>Calibri</vt:lpstr>
      <vt:lpstr>Office Theme</vt:lpstr>
      <vt:lpstr>PowerPoint 演示文稿</vt:lpstr>
      <vt:lpstr>Power for Every Scenario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电子版 EP2000 ESS Flyer-EU-EN-V1.2</dc:title>
  <dc:creator/>
  <cp:lastModifiedBy>zapgg</cp:lastModifiedBy>
  <cp:revision>2</cp:revision>
  <dcterms:created xsi:type="dcterms:W3CDTF">2024-08-29T10:10:42Z</dcterms:created>
  <dcterms:modified xsi:type="dcterms:W3CDTF">2024-08-29T10:10:50Z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2024-08-29T08:00:00Z</vt:filetime>
  </property>
  <property fmtid="{D5CDD505-2E9C-101B-9397-08002B2CF9AE}" pid="3" name="Creator">
    <vt:lpwstr>Adobe Illustrator 28.6 (Windows)</vt:lpwstr>
  </property>
  <property fmtid="{D5CDD505-2E9C-101B-9397-08002B2CF9AE}" pid="4" name="LastSaved">
    <vt:filetime>2024-08-29T08:00:00Z</vt:filetime>
  </property>
  <property fmtid="{D5CDD505-2E9C-101B-9397-08002B2CF9AE}" pid="5" name="ICV">
    <vt:lpwstr>3A898A9636E741A98B92A4C9FB62020C_12</vt:lpwstr>
  </property>
  <property fmtid="{D5CDD505-2E9C-101B-9397-08002B2CF9AE}" pid="6" name="KSOProductBuildVer">
    <vt:lpwstr>2052-12.1.0.16364</vt:lpwstr>
  </property>
</Properties>
</file>